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307" r:id="rId3"/>
    <p:sldId id="308" r:id="rId4"/>
    <p:sldId id="309" r:id="rId5"/>
    <p:sldId id="310" r:id="rId6"/>
    <p:sldId id="311" r:id="rId7"/>
    <p:sldId id="312" r:id="rId8"/>
    <p:sldId id="321" r:id="rId9"/>
    <p:sldId id="322" r:id="rId10"/>
    <p:sldId id="313" r:id="rId11"/>
    <p:sldId id="314" r:id="rId12"/>
    <p:sldId id="317" r:id="rId13"/>
    <p:sldId id="318" r:id="rId14"/>
    <p:sldId id="319" r:id="rId15"/>
    <p:sldId id="320" r:id="rId16"/>
    <p:sldId id="316"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19E3A3-A137-D54C-99A6-DE759B2247BE}" type="doc">
      <dgm:prSet loTypeId="urn:microsoft.com/office/officeart/2005/8/layout/pyramid1" loCatId="" qsTypeId="urn:microsoft.com/office/officeart/2005/8/quickstyle/simple1" qsCatId="simple" csTypeId="urn:microsoft.com/office/officeart/2005/8/colors/colorful1" csCatId="colorful" phldr="1"/>
      <dgm:spPr/>
    </dgm:pt>
    <dgm:pt modelId="{5270BDC3-79DC-CB45-9D70-4779060117DE}">
      <dgm:prSet phldrT="[Texto]"/>
      <dgm:spPr/>
      <dgm:t>
        <a:bodyPr/>
        <a:lstStyle/>
        <a:p>
          <a:r>
            <a:rPr lang="en-GB" noProof="0" dirty="0"/>
            <a:t>Extreme</a:t>
          </a:r>
        </a:p>
      </dgm:t>
    </dgm:pt>
    <dgm:pt modelId="{FDBB001F-B836-B044-92BB-7E63DC899687}" type="parTrans" cxnId="{EA4157B3-F113-CE40-96B4-8A9246B0D338}">
      <dgm:prSet/>
      <dgm:spPr/>
      <dgm:t>
        <a:bodyPr/>
        <a:lstStyle/>
        <a:p>
          <a:endParaRPr lang="es-ES"/>
        </a:p>
      </dgm:t>
    </dgm:pt>
    <dgm:pt modelId="{0374976D-91DE-A44A-8A7A-B353887B7F26}" type="sibTrans" cxnId="{EA4157B3-F113-CE40-96B4-8A9246B0D338}">
      <dgm:prSet/>
      <dgm:spPr/>
      <dgm:t>
        <a:bodyPr/>
        <a:lstStyle/>
        <a:p>
          <a:endParaRPr lang="es-ES"/>
        </a:p>
      </dgm:t>
    </dgm:pt>
    <dgm:pt modelId="{8569EB30-6960-814D-9167-6AECE03781A2}">
      <dgm:prSet phldrT="[Texto]"/>
      <dgm:spPr/>
      <dgm:t>
        <a:bodyPr/>
        <a:lstStyle/>
        <a:p>
          <a:r>
            <a:rPr lang="en-GB" noProof="0" dirty="0"/>
            <a:t>High</a:t>
          </a:r>
        </a:p>
      </dgm:t>
    </dgm:pt>
    <dgm:pt modelId="{33244773-F453-2B4B-8509-93647D6EF586}" type="parTrans" cxnId="{3E15D99F-44EB-2043-9895-DE0AF7E9E74C}">
      <dgm:prSet/>
      <dgm:spPr/>
      <dgm:t>
        <a:bodyPr/>
        <a:lstStyle/>
        <a:p>
          <a:endParaRPr lang="es-ES"/>
        </a:p>
      </dgm:t>
    </dgm:pt>
    <dgm:pt modelId="{1E47EA58-54F4-4E46-8B92-1BB63007C689}" type="sibTrans" cxnId="{3E15D99F-44EB-2043-9895-DE0AF7E9E74C}">
      <dgm:prSet/>
      <dgm:spPr/>
      <dgm:t>
        <a:bodyPr/>
        <a:lstStyle/>
        <a:p>
          <a:endParaRPr lang="es-ES"/>
        </a:p>
      </dgm:t>
    </dgm:pt>
    <dgm:pt modelId="{A8AA8BFF-58FC-984E-AE0C-2A47440ACAA6}">
      <dgm:prSet phldrT="[Texto]"/>
      <dgm:spPr/>
      <dgm:t>
        <a:bodyPr/>
        <a:lstStyle/>
        <a:p>
          <a:r>
            <a:rPr lang="en-GB" noProof="0" dirty="0"/>
            <a:t>Medium</a:t>
          </a:r>
        </a:p>
      </dgm:t>
    </dgm:pt>
    <dgm:pt modelId="{4E3AF3D4-5DDD-8743-9410-F2F47EA0CB22}" type="parTrans" cxnId="{0BFB07D1-046B-B04A-A81B-068E59FC9DBE}">
      <dgm:prSet/>
      <dgm:spPr/>
      <dgm:t>
        <a:bodyPr/>
        <a:lstStyle/>
        <a:p>
          <a:endParaRPr lang="es-ES"/>
        </a:p>
      </dgm:t>
    </dgm:pt>
    <dgm:pt modelId="{C9824BBB-D2C6-9846-8BB6-9A728302B0BA}" type="sibTrans" cxnId="{0BFB07D1-046B-B04A-A81B-068E59FC9DBE}">
      <dgm:prSet/>
      <dgm:spPr/>
      <dgm:t>
        <a:bodyPr/>
        <a:lstStyle/>
        <a:p>
          <a:endParaRPr lang="es-ES"/>
        </a:p>
      </dgm:t>
    </dgm:pt>
    <dgm:pt modelId="{DDF62DE5-088A-1241-8867-56E89A17DA52}">
      <dgm:prSet phldrT="[Texto]"/>
      <dgm:spPr/>
      <dgm:t>
        <a:bodyPr/>
        <a:lstStyle/>
        <a:p>
          <a:r>
            <a:rPr lang="en-GB" noProof="0" dirty="0"/>
            <a:t>Low</a:t>
          </a:r>
        </a:p>
      </dgm:t>
    </dgm:pt>
    <dgm:pt modelId="{0AA53490-51DF-AE44-AB19-E17DB76D55D5}" type="parTrans" cxnId="{C7393FF1-4029-254C-9AEC-B807A9902D75}">
      <dgm:prSet/>
      <dgm:spPr/>
      <dgm:t>
        <a:bodyPr/>
        <a:lstStyle/>
        <a:p>
          <a:endParaRPr lang="es-ES"/>
        </a:p>
      </dgm:t>
    </dgm:pt>
    <dgm:pt modelId="{05D91A71-1332-F44F-B09A-5D4CD5FB5730}" type="sibTrans" cxnId="{C7393FF1-4029-254C-9AEC-B807A9902D75}">
      <dgm:prSet/>
      <dgm:spPr/>
      <dgm:t>
        <a:bodyPr/>
        <a:lstStyle/>
        <a:p>
          <a:endParaRPr lang="es-ES"/>
        </a:p>
      </dgm:t>
    </dgm:pt>
    <dgm:pt modelId="{BC79EF1F-F53A-2940-8703-82B0C0FB49BB}" type="pres">
      <dgm:prSet presAssocID="{F119E3A3-A137-D54C-99A6-DE759B2247BE}" presName="Name0" presStyleCnt="0">
        <dgm:presLayoutVars>
          <dgm:dir/>
          <dgm:animLvl val="lvl"/>
          <dgm:resizeHandles val="exact"/>
        </dgm:presLayoutVars>
      </dgm:prSet>
      <dgm:spPr/>
    </dgm:pt>
    <dgm:pt modelId="{074FB8A6-7575-A74A-867B-048AFB295703}" type="pres">
      <dgm:prSet presAssocID="{5270BDC3-79DC-CB45-9D70-4779060117DE}" presName="Name8" presStyleCnt="0"/>
      <dgm:spPr/>
    </dgm:pt>
    <dgm:pt modelId="{0999F966-56C6-E94C-A983-CACF9F6A15E8}" type="pres">
      <dgm:prSet presAssocID="{5270BDC3-79DC-CB45-9D70-4779060117DE}" presName="level" presStyleLbl="node1" presStyleIdx="0" presStyleCnt="4">
        <dgm:presLayoutVars>
          <dgm:chMax val="1"/>
          <dgm:bulletEnabled val="1"/>
        </dgm:presLayoutVars>
      </dgm:prSet>
      <dgm:spPr/>
    </dgm:pt>
    <dgm:pt modelId="{D7EEF8BF-F91D-7848-BEF5-640664034586}" type="pres">
      <dgm:prSet presAssocID="{5270BDC3-79DC-CB45-9D70-4779060117DE}" presName="levelTx" presStyleLbl="revTx" presStyleIdx="0" presStyleCnt="0">
        <dgm:presLayoutVars>
          <dgm:chMax val="1"/>
          <dgm:bulletEnabled val="1"/>
        </dgm:presLayoutVars>
      </dgm:prSet>
      <dgm:spPr/>
    </dgm:pt>
    <dgm:pt modelId="{22A2A301-F976-584E-B9F6-81A56118B0D3}" type="pres">
      <dgm:prSet presAssocID="{8569EB30-6960-814D-9167-6AECE03781A2}" presName="Name8" presStyleCnt="0"/>
      <dgm:spPr/>
    </dgm:pt>
    <dgm:pt modelId="{352CA1B3-AB2C-704C-AE0B-4E3499E374BF}" type="pres">
      <dgm:prSet presAssocID="{8569EB30-6960-814D-9167-6AECE03781A2}" presName="level" presStyleLbl="node1" presStyleIdx="1" presStyleCnt="4">
        <dgm:presLayoutVars>
          <dgm:chMax val="1"/>
          <dgm:bulletEnabled val="1"/>
        </dgm:presLayoutVars>
      </dgm:prSet>
      <dgm:spPr/>
    </dgm:pt>
    <dgm:pt modelId="{A990652A-BC5F-8644-9CE8-979F8D3DCF45}" type="pres">
      <dgm:prSet presAssocID="{8569EB30-6960-814D-9167-6AECE03781A2}" presName="levelTx" presStyleLbl="revTx" presStyleIdx="0" presStyleCnt="0">
        <dgm:presLayoutVars>
          <dgm:chMax val="1"/>
          <dgm:bulletEnabled val="1"/>
        </dgm:presLayoutVars>
      </dgm:prSet>
      <dgm:spPr/>
    </dgm:pt>
    <dgm:pt modelId="{30EA5C2D-FC85-0F4F-A208-CCBFAD535834}" type="pres">
      <dgm:prSet presAssocID="{A8AA8BFF-58FC-984E-AE0C-2A47440ACAA6}" presName="Name8" presStyleCnt="0"/>
      <dgm:spPr/>
    </dgm:pt>
    <dgm:pt modelId="{A6D6C78B-4BDD-D341-B561-9AACDCDBB20E}" type="pres">
      <dgm:prSet presAssocID="{A8AA8BFF-58FC-984E-AE0C-2A47440ACAA6}" presName="level" presStyleLbl="node1" presStyleIdx="2" presStyleCnt="4">
        <dgm:presLayoutVars>
          <dgm:chMax val="1"/>
          <dgm:bulletEnabled val="1"/>
        </dgm:presLayoutVars>
      </dgm:prSet>
      <dgm:spPr/>
    </dgm:pt>
    <dgm:pt modelId="{61670E58-0521-144E-BF87-2151761B63D8}" type="pres">
      <dgm:prSet presAssocID="{A8AA8BFF-58FC-984E-AE0C-2A47440ACAA6}" presName="levelTx" presStyleLbl="revTx" presStyleIdx="0" presStyleCnt="0">
        <dgm:presLayoutVars>
          <dgm:chMax val="1"/>
          <dgm:bulletEnabled val="1"/>
        </dgm:presLayoutVars>
      </dgm:prSet>
      <dgm:spPr/>
    </dgm:pt>
    <dgm:pt modelId="{2BBDD97B-F041-0348-AB78-5E1B386D36CF}" type="pres">
      <dgm:prSet presAssocID="{DDF62DE5-088A-1241-8867-56E89A17DA52}" presName="Name8" presStyleCnt="0"/>
      <dgm:spPr/>
    </dgm:pt>
    <dgm:pt modelId="{4E80E327-A348-0542-A014-381AD375A3CC}" type="pres">
      <dgm:prSet presAssocID="{DDF62DE5-088A-1241-8867-56E89A17DA52}" presName="level" presStyleLbl="node1" presStyleIdx="3" presStyleCnt="4">
        <dgm:presLayoutVars>
          <dgm:chMax val="1"/>
          <dgm:bulletEnabled val="1"/>
        </dgm:presLayoutVars>
      </dgm:prSet>
      <dgm:spPr/>
    </dgm:pt>
    <dgm:pt modelId="{8F056565-B51B-CC46-8A63-8545DC57448F}" type="pres">
      <dgm:prSet presAssocID="{DDF62DE5-088A-1241-8867-56E89A17DA52}" presName="levelTx" presStyleLbl="revTx" presStyleIdx="0" presStyleCnt="0">
        <dgm:presLayoutVars>
          <dgm:chMax val="1"/>
          <dgm:bulletEnabled val="1"/>
        </dgm:presLayoutVars>
      </dgm:prSet>
      <dgm:spPr/>
    </dgm:pt>
  </dgm:ptLst>
  <dgm:cxnLst>
    <dgm:cxn modelId="{4AA1790D-DA12-724D-AE43-96F996B3B0E8}" type="presOf" srcId="{5270BDC3-79DC-CB45-9D70-4779060117DE}" destId="{0999F966-56C6-E94C-A983-CACF9F6A15E8}" srcOrd="0" destOrd="0" presId="urn:microsoft.com/office/officeart/2005/8/layout/pyramid1"/>
    <dgm:cxn modelId="{9730AB15-9E80-4846-9C14-9F3318182930}" type="presOf" srcId="{A8AA8BFF-58FC-984E-AE0C-2A47440ACAA6}" destId="{A6D6C78B-4BDD-D341-B561-9AACDCDBB20E}" srcOrd="0" destOrd="0" presId="urn:microsoft.com/office/officeart/2005/8/layout/pyramid1"/>
    <dgm:cxn modelId="{6D6F5589-92C8-1241-876F-C31F0E3212B2}" type="presOf" srcId="{DDF62DE5-088A-1241-8867-56E89A17DA52}" destId="{4E80E327-A348-0542-A014-381AD375A3CC}" srcOrd="0" destOrd="0" presId="urn:microsoft.com/office/officeart/2005/8/layout/pyramid1"/>
    <dgm:cxn modelId="{B700D38A-BA79-5D44-BF2B-4269B0872D84}" type="presOf" srcId="{5270BDC3-79DC-CB45-9D70-4779060117DE}" destId="{D7EEF8BF-F91D-7848-BEF5-640664034586}" srcOrd="1" destOrd="0" presId="urn:microsoft.com/office/officeart/2005/8/layout/pyramid1"/>
    <dgm:cxn modelId="{3E15D99F-44EB-2043-9895-DE0AF7E9E74C}" srcId="{F119E3A3-A137-D54C-99A6-DE759B2247BE}" destId="{8569EB30-6960-814D-9167-6AECE03781A2}" srcOrd="1" destOrd="0" parTransId="{33244773-F453-2B4B-8509-93647D6EF586}" sibTransId="{1E47EA58-54F4-4E46-8B92-1BB63007C689}"/>
    <dgm:cxn modelId="{D909D9A3-1FBB-B44D-9256-8DAC4E39FA1F}" type="presOf" srcId="{DDF62DE5-088A-1241-8867-56E89A17DA52}" destId="{8F056565-B51B-CC46-8A63-8545DC57448F}" srcOrd="1" destOrd="0" presId="urn:microsoft.com/office/officeart/2005/8/layout/pyramid1"/>
    <dgm:cxn modelId="{EBF819AC-1814-5741-B52D-9C8903AC5EBB}" type="presOf" srcId="{8569EB30-6960-814D-9167-6AECE03781A2}" destId="{352CA1B3-AB2C-704C-AE0B-4E3499E374BF}" srcOrd="0" destOrd="0" presId="urn:microsoft.com/office/officeart/2005/8/layout/pyramid1"/>
    <dgm:cxn modelId="{EC3C0CB0-DF8A-9543-A099-5A3E77190BA5}" type="presOf" srcId="{F119E3A3-A137-D54C-99A6-DE759B2247BE}" destId="{BC79EF1F-F53A-2940-8703-82B0C0FB49BB}" srcOrd="0" destOrd="0" presId="urn:microsoft.com/office/officeart/2005/8/layout/pyramid1"/>
    <dgm:cxn modelId="{EA4157B3-F113-CE40-96B4-8A9246B0D338}" srcId="{F119E3A3-A137-D54C-99A6-DE759B2247BE}" destId="{5270BDC3-79DC-CB45-9D70-4779060117DE}" srcOrd="0" destOrd="0" parTransId="{FDBB001F-B836-B044-92BB-7E63DC899687}" sibTransId="{0374976D-91DE-A44A-8A7A-B353887B7F26}"/>
    <dgm:cxn modelId="{349729BF-60C0-1F41-ABD9-81D9C04786E9}" type="presOf" srcId="{8569EB30-6960-814D-9167-6AECE03781A2}" destId="{A990652A-BC5F-8644-9CE8-979F8D3DCF45}" srcOrd="1" destOrd="0" presId="urn:microsoft.com/office/officeart/2005/8/layout/pyramid1"/>
    <dgm:cxn modelId="{0BFB07D1-046B-B04A-A81B-068E59FC9DBE}" srcId="{F119E3A3-A137-D54C-99A6-DE759B2247BE}" destId="{A8AA8BFF-58FC-984E-AE0C-2A47440ACAA6}" srcOrd="2" destOrd="0" parTransId="{4E3AF3D4-5DDD-8743-9410-F2F47EA0CB22}" sibTransId="{C9824BBB-D2C6-9846-8BB6-9A728302B0BA}"/>
    <dgm:cxn modelId="{4AE3C6EF-4E47-8540-B2D2-CAE26D0F3822}" type="presOf" srcId="{A8AA8BFF-58FC-984E-AE0C-2A47440ACAA6}" destId="{61670E58-0521-144E-BF87-2151761B63D8}" srcOrd="1" destOrd="0" presId="urn:microsoft.com/office/officeart/2005/8/layout/pyramid1"/>
    <dgm:cxn modelId="{C7393FF1-4029-254C-9AEC-B807A9902D75}" srcId="{F119E3A3-A137-D54C-99A6-DE759B2247BE}" destId="{DDF62DE5-088A-1241-8867-56E89A17DA52}" srcOrd="3" destOrd="0" parTransId="{0AA53490-51DF-AE44-AB19-E17DB76D55D5}" sibTransId="{05D91A71-1332-F44F-B09A-5D4CD5FB5730}"/>
    <dgm:cxn modelId="{74698B66-08BF-544C-9006-57B2D4DB9349}" type="presParOf" srcId="{BC79EF1F-F53A-2940-8703-82B0C0FB49BB}" destId="{074FB8A6-7575-A74A-867B-048AFB295703}" srcOrd="0" destOrd="0" presId="urn:microsoft.com/office/officeart/2005/8/layout/pyramid1"/>
    <dgm:cxn modelId="{F66081BB-292F-064E-9A4B-DC6D26F2DDD0}" type="presParOf" srcId="{074FB8A6-7575-A74A-867B-048AFB295703}" destId="{0999F966-56C6-E94C-A983-CACF9F6A15E8}" srcOrd="0" destOrd="0" presId="urn:microsoft.com/office/officeart/2005/8/layout/pyramid1"/>
    <dgm:cxn modelId="{024CFE43-0323-F343-ABAF-ACD5A4E9AB98}" type="presParOf" srcId="{074FB8A6-7575-A74A-867B-048AFB295703}" destId="{D7EEF8BF-F91D-7848-BEF5-640664034586}" srcOrd="1" destOrd="0" presId="urn:microsoft.com/office/officeart/2005/8/layout/pyramid1"/>
    <dgm:cxn modelId="{1D8165B1-A27D-634B-BC18-0376A1B0BAA5}" type="presParOf" srcId="{BC79EF1F-F53A-2940-8703-82B0C0FB49BB}" destId="{22A2A301-F976-584E-B9F6-81A56118B0D3}" srcOrd="1" destOrd="0" presId="urn:microsoft.com/office/officeart/2005/8/layout/pyramid1"/>
    <dgm:cxn modelId="{1C8C888A-DF52-834F-9FD5-A1C1E9FE55D6}" type="presParOf" srcId="{22A2A301-F976-584E-B9F6-81A56118B0D3}" destId="{352CA1B3-AB2C-704C-AE0B-4E3499E374BF}" srcOrd="0" destOrd="0" presId="urn:microsoft.com/office/officeart/2005/8/layout/pyramid1"/>
    <dgm:cxn modelId="{03EAF017-D497-AB43-930B-324907BEFE6D}" type="presParOf" srcId="{22A2A301-F976-584E-B9F6-81A56118B0D3}" destId="{A990652A-BC5F-8644-9CE8-979F8D3DCF45}" srcOrd="1" destOrd="0" presId="urn:microsoft.com/office/officeart/2005/8/layout/pyramid1"/>
    <dgm:cxn modelId="{8B67DE79-C120-A24B-A9DC-42DDC6A0D1E8}" type="presParOf" srcId="{BC79EF1F-F53A-2940-8703-82B0C0FB49BB}" destId="{30EA5C2D-FC85-0F4F-A208-CCBFAD535834}" srcOrd="2" destOrd="0" presId="urn:microsoft.com/office/officeart/2005/8/layout/pyramid1"/>
    <dgm:cxn modelId="{47FAF51E-B604-0D45-8722-5A9B63EA0BE9}" type="presParOf" srcId="{30EA5C2D-FC85-0F4F-A208-CCBFAD535834}" destId="{A6D6C78B-4BDD-D341-B561-9AACDCDBB20E}" srcOrd="0" destOrd="0" presId="urn:microsoft.com/office/officeart/2005/8/layout/pyramid1"/>
    <dgm:cxn modelId="{B714ED5E-F1D7-D74A-943C-42B7E311CA5E}" type="presParOf" srcId="{30EA5C2D-FC85-0F4F-A208-CCBFAD535834}" destId="{61670E58-0521-144E-BF87-2151761B63D8}" srcOrd="1" destOrd="0" presId="urn:microsoft.com/office/officeart/2005/8/layout/pyramid1"/>
    <dgm:cxn modelId="{1F8A7C69-A5A5-3F4D-A4FD-E081ADD2D429}" type="presParOf" srcId="{BC79EF1F-F53A-2940-8703-82B0C0FB49BB}" destId="{2BBDD97B-F041-0348-AB78-5E1B386D36CF}" srcOrd="3" destOrd="0" presId="urn:microsoft.com/office/officeart/2005/8/layout/pyramid1"/>
    <dgm:cxn modelId="{3632F56C-FD64-A043-B84E-1C103D33B413}" type="presParOf" srcId="{2BBDD97B-F041-0348-AB78-5E1B386D36CF}" destId="{4E80E327-A348-0542-A014-381AD375A3CC}" srcOrd="0" destOrd="0" presId="urn:microsoft.com/office/officeart/2005/8/layout/pyramid1"/>
    <dgm:cxn modelId="{8A7BB043-364F-C64C-9BF1-967BC131C2C7}" type="presParOf" srcId="{2BBDD97B-F041-0348-AB78-5E1B386D36CF}" destId="{8F056565-B51B-CC46-8A63-8545DC57448F}"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F05898-5C85-43F6-8DAF-38F1274E24F3}" type="doc">
      <dgm:prSet loTypeId="urn:microsoft.com/office/officeart/2005/8/layout/arrow2" loCatId="process" qsTypeId="urn:microsoft.com/office/officeart/2005/8/quickstyle/simple1" qsCatId="simple" csTypeId="urn:microsoft.com/office/officeart/2005/8/colors/accent0_1" csCatId="mainScheme" phldr="1"/>
      <dgm:spPr/>
    </dgm:pt>
    <dgm:pt modelId="{A38EB11F-C659-4516-9564-26D60CBE9461}">
      <dgm:prSet phldrT="[Texto]" custT="1"/>
      <dgm:spPr/>
      <dgm:t>
        <a:bodyPr/>
        <a:lstStyle/>
        <a:p>
          <a:r>
            <a:rPr lang="es-ES" sz="1800" dirty="0" err="1"/>
            <a:t>SpinOff</a:t>
          </a:r>
          <a:endParaRPr lang="es-ES" sz="1800" dirty="0"/>
        </a:p>
      </dgm:t>
    </dgm:pt>
    <dgm:pt modelId="{BF6415F6-D1D0-45E5-BD73-BED7EA09245E}" type="parTrans" cxnId="{5B0D069F-EA15-4679-8BF9-1622B953D853}">
      <dgm:prSet/>
      <dgm:spPr/>
      <dgm:t>
        <a:bodyPr/>
        <a:lstStyle/>
        <a:p>
          <a:endParaRPr lang="es-ES"/>
        </a:p>
      </dgm:t>
    </dgm:pt>
    <dgm:pt modelId="{E53D9EF8-CC88-498E-90EC-D23B73C4B02A}" type="sibTrans" cxnId="{5B0D069F-EA15-4679-8BF9-1622B953D853}">
      <dgm:prSet/>
      <dgm:spPr/>
      <dgm:t>
        <a:bodyPr/>
        <a:lstStyle/>
        <a:p>
          <a:endParaRPr lang="es-ES"/>
        </a:p>
      </dgm:t>
    </dgm:pt>
    <dgm:pt modelId="{BFDCA075-1A2D-4625-95B7-05828FF62FC8}">
      <dgm:prSet phldrT="[Texto]" custT="1"/>
      <dgm:spPr/>
      <dgm:t>
        <a:bodyPr/>
        <a:lstStyle/>
        <a:p>
          <a:r>
            <a:rPr lang="es-ES" sz="1800" dirty="0"/>
            <a:t>2nd round STUP</a:t>
          </a:r>
        </a:p>
      </dgm:t>
    </dgm:pt>
    <dgm:pt modelId="{85FC5FA6-2EBC-48DC-B932-6E08B652403A}" type="parTrans" cxnId="{503AF726-3204-4AB4-B0C0-5E897CED3A49}">
      <dgm:prSet/>
      <dgm:spPr/>
      <dgm:t>
        <a:bodyPr/>
        <a:lstStyle/>
        <a:p>
          <a:endParaRPr lang="es-ES"/>
        </a:p>
      </dgm:t>
    </dgm:pt>
    <dgm:pt modelId="{4E4D225B-8535-43A9-BD25-76D2763CBE3D}" type="sibTrans" cxnId="{503AF726-3204-4AB4-B0C0-5E897CED3A49}">
      <dgm:prSet/>
      <dgm:spPr/>
      <dgm:t>
        <a:bodyPr/>
        <a:lstStyle/>
        <a:p>
          <a:endParaRPr lang="es-ES"/>
        </a:p>
      </dgm:t>
    </dgm:pt>
    <dgm:pt modelId="{1E6802A3-835D-4BA2-8F36-A99EBB3AEB83}">
      <dgm:prSet phldrT="[Texto]" custT="1"/>
      <dgm:spPr/>
      <dgm:t>
        <a:bodyPr/>
        <a:lstStyle/>
        <a:p>
          <a:r>
            <a:rPr lang="es-ES" sz="1800" dirty="0"/>
            <a:t>1st round STUP</a:t>
          </a:r>
        </a:p>
      </dgm:t>
    </dgm:pt>
    <dgm:pt modelId="{AC560496-26E8-4BBE-A731-07F6236DE4E6}" type="parTrans" cxnId="{FC9BB3F8-6B06-4F35-AF61-2D54D0C2E42A}">
      <dgm:prSet/>
      <dgm:spPr/>
      <dgm:t>
        <a:bodyPr/>
        <a:lstStyle/>
        <a:p>
          <a:endParaRPr lang="es-ES"/>
        </a:p>
      </dgm:t>
    </dgm:pt>
    <dgm:pt modelId="{88CC3A2D-C53A-4F73-B540-C8BD4460BE8A}" type="sibTrans" cxnId="{FC9BB3F8-6B06-4F35-AF61-2D54D0C2E42A}">
      <dgm:prSet/>
      <dgm:spPr/>
      <dgm:t>
        <a:bodyPr/>
        <a:lstStyle/>
        <a:p>
          <a:endParaRPr lang="es-ES"/>
        </a:p>
      </dgm:t>
    </dgm:pt>
    <dgm:pt modelId="{4B6E03CC-DC74-4CE9-AF56-2C72629DDF54}" type="pres">
      <dgm:prSet presAssocID="{78F05898-5C85-43F6-8DAF-38F1274E24F3}" presName="arrowDiagram" presStyleCnt="0">
        <dgm:presLayoutVars>
          <dgm:chMax val="5"/>
          <dgm:dir/>
          <dgm:resizeHandles val="exact"/>
        </dgm:presLayoutVars>
      </dgm:prSet>
      <dgm:spPr/>
    </dgm:pt>
    <dgm:pt modelId="{7377B728-FE72-40F6-8EF0-361EFE3116DB}" type="pres">
      <dgm:prSet presAssocID="{78F05898-5C85-43F6-8DAF-38F1274E24F3}" presName="arrow" presStyleLbl="bgShp" presStyleIdx="0" presStyleCnt="1" custScaleX="131813"/>
      <dgm:spPr/>
    </dgm:pt>
    <dgm:pt modelId="{0F478932-A644-4415-B2C5-D0976B041C59}" type="pres">
      <dgm:prSet presAssocID="{78F05898-5C85-43F6-8DAF-38F1274E24F3}" presName="arrowDiagram3" presStyleCnt="0"/>
      <dgm:spPr/>
    </dgm:pt>
    <dgm:pt modelId="{FFA0466E-B1A4-424D-ADE1-2A39A9D9774E}" type="pres">
      <dgm:prSet presAssocID="{A38EB11F-C659-4516-9564-26D60CBE9461}" presName="bullet3a" presStyleLbl="node1" presStyleIdx="0" presStyleCnt="3" custLinFactX="-100000" custLinFactY="-4293" custLinFactNeighborX="-183081" custLinFactNeighborY="-100000"/>
      <dgm:spPr/>
    </dgm:pt>
    <dgm:pt modelId="{556B4E40-C46D-412C-8B8F-9E11A9761353}" type="pres">
      <dgm:prSet presAssocID="{A38EB11F-C659-4516-9564-26D60CBE9461}" presName="textBox3a" presStyleLbl="revTx" presStyleIdx="0" presStyleCnt="3" custLinFactNeighborX="-26608" custLinFactNeighborY="-8623">
        <dgm:presLayoutVars>
          <dgm:bulletEnabled val="1"/>
        </dgm:presLayoutVars>
      </dgm:prSet>
      <dgm:spPr/>
    </dgm:pt>
    <dgm:pt modelId="{E305B312-4A0B-4833-8F28-88BC48156896}" type="pres">
      <dgm:prSet presAssocID="{1E6802A3-835D-4BA2-8F36-A99EBB3AEB83}" presName="bullet3b" presStyleLbl="node1" presStyleIdx="1" presStyleCnt="3" custLinFactX="56598" custLinFactNeighborX="100000" custLinFactNeighborY="-74178"/>
      <dgm:spPr/>
    </dgm:pt>
    <dgm:pt modelId="{2B6B2464-DEA9-4931-8C34-EAD6CECA6830}" type="pres">
      <dgm:prSet presAssocID="{1E6802A3-835D-4BA2-8F36-A99EBB3AEB83}" presName="textBox3b" presStyleLbl="revTx" presStyleIdx="1" presStyleCnt="3" custScaleX="136618" custLinFactNeighborX="45234" custLinFactNeighborY="1346">
        <dgm:presLayoutVars>
          <dgm:bulletEnabled val="1"/>
        </dgm:presLayoutVars>
      </dgm:prSet>
      <dgm:spPr/>
    </dgm:pt>
    <dgm:pt modelId="{56B9B862-7C7E-44F7-98BE-B919D07AB5DC}" type="pres">
      <dgm:prSet presAssocID="{BFDCA075-1A2D-4625-95B7-05828FF62FC8}" presName="bullet3c" presStyleLbl="node1" presStyleIdx="2" presStyleCnt="3" custLinFactX="100000" custLinFactNeighborX="190440" custLinFactNeighborY="-47098"/>
      <dgm:spPr/>
    </dgm:pt>
    <dgm:pt modelId="{7C712DF7-5061-40E7-93A8-53499DFCFA4A}" type="pres">
      <dgm:prSet presAssocID="{BFDCA075-1A2D-4625-95B7-05828FF62FC8}" presName="textBox3c" presStyleLbl="revTx" presStyleIdx="2" presStyleCnt="3" custScaleX="176764" custLinFactX="5862" custLinFactNeighborX="100000" custLinFactNeighborY="14163">
        <dgm:presLayoutVars>
          <dgm:bulletEnabled val="1"/>
        </dgm:presLayoutVars>
      </dgm:prSet>
      <dgm:spPr/>
    </dgm:pt>
  </dgm:ptLst>
  <dgm:cxnLst>
    <dgm:cxn modelId="{503AF726-3204-4AB4-B0C0-5E897CED3A49}" srcId="{78F05898-5C85-43F6-8DAF-38F1274E24F3}" destId="{BFDCA075-1A2D-4625-95B7-05828FF62FC8}" srcOrd="2" destOrd="0" parTransId="{85FC5FA6-2EBC-48DC-B932-6E08B652403A}" sibTransId="{4E4D225B-8535-43A9-BD25-76D2763CBE3D}"/>
    <dgm:cxn modelId="{41653B5D-CB03-4394-8A15-836D83E50D8B}" type="presOf" srcId="{A38EB11F-C659-4516-9564-26D60CBE9461}" destId="{556B4E40-C46D-412C-8B8F-9E11A9761353}" srcOrd="0" destOrd="0" presId="urn:microsoft.com/office/officeart/2005/8/layout/arrow2"/>
    <dgm:cxn modelId="{F406BF87-8F5E-4345-857D-009E5A7934F4}" type="presOf" srcId="{BFDCA075-1A2D-4625-95B7-05828FF62FC8}" destId="{7C712DF7-5061-40E7-93A8-53499DFCFA4A}" srcOrd="0" destOrd="0" presId="urn:microsoft.com/office/officeart/2005/8/layout/arrow2"/>
    <dgm:cxn modelId="{7479B18E-B559-496E-B105-94BEAB7BF736}" type="presOf" srcId="{78F05898-5C85-43F6-8DAF-38F1274E24F3}" destId="{4B6E03CC-DC74-4CE9-AF56-2C72629DDF54}" srcOrd="0" destOrd="0" presId="urn:microsoft.com/office/officeart/2005/8/layout/arrow2"/>
    <dgm:cxn modelId="{5B0D069F-EA15-4679-8BF9-1622B953D853}" srcId="{78F05898-5C85-43F6-8DAF-38F1274E24F3}" destId="{A38EB11F-C659-4516-9564-26D60CBE9461}" srcOrd="0" destOrd="0" parTransId="{BF6415F6-D1D0-45E5-BD73-BED7EA09245E}" sibTransId="{E53D9EF8-CC88-498E-90EC-D23B73C4B02A}"/>
    <dgm:cxn modelId="{70A0C6C5-B3B9-4FCA-98A9-7E6F72798F83}" type="presOf" srcId="{1E6802A3-835D-4BA2-8F36-A99EBB3AEB83}" destId="{2B6B2464-DEA9-4931-8C34-EAD6CECA6830}" srcOrd="0" destOrd="0" presId="urn:microsoft.com/office/officeart/2005/8/layout/arrow2"/>
    <dgm:cxn modelId="{FC9BB3F8-6B06-4F35-AF61-2D54D0C2E42A}" srcId="{78F05898-5C85-43F6-8DAF-38F1274E24F3}" destId="{1E6802A3-835D-4BA2-8F36-A99EBB3AEB83}" srcOrd="1" destOrd="0" parTransId="{AC560496-26E8-4BBE-A731-07F6236DE4E6}" sibTransId="{88CC3A2D-C53A-4F73-B540-C8BD4460BE8A}"/>
    <dgm:cxn modelId="{5AB6BECA-54F5-4AAC-A327-DD49F0092593}" type="presParOf" srcId="{4B6E03CC-DC74-4CE9-AF56-2C72629DDF54}" destId="{7377B728-FE72-40F6-8EF0-361EFE3116DB}" srcOrd="0" destOrd="0" presId="urn:microsoft.com/office/officeart/2005/8/layout/arrow2"/>
    <dgm:cxn modelId="{EE626C93-734E-46AE-BFAC-763A173E0583}" type="presParOf" srcId="{4B6E03CC-DC74-4CE9-AF56-2C72629DDF54}" destId="{0F478932-A644-4415-B2C5-D0976B041C59}" srcOrd="1" destOrd="0" presId="urn:microsoft.com/office/officeart/2005/8/layout/arrow2"/>
    <dgm:cxn modelId="{595FE6B7-9623-4A32-8A20-33C964AD25A7}" type="presParOf" srcId="{0F478932-A644-4415-B2C5-D0976B041C59}" destId="{FFA0466E-B1A4-424D-ADE1-2A39A9D9774E}" srcOrd="0" destOrd="0" presId="urn:microsoft.com/office/officeart/2005/8/layout/arrow2"/>
    <dgm:cxn modelId="{A47E3E99-5966-420A-B429-E7D38CD962D2}" type="presParOf" srcId="{0F478932-A644-4415-B2C5-D0976B041C59}" destId="{556B4E40-C46D-412C-8B8F-9E11A9761353}" srcOrd="1" destOrd="0" presId="urn:microsoft.com/office/officeart/2005/8/layout/arrow2"/>
    <dgm:cxn modelId="{C7F3E4B6-C86F-420D-877C-8E8AC23DCA2F}" type="presParOf" srcId="{0F478932-A644-4415-B2C5-D0976B041C59}" destId="{E305B312-4A0B-4833-8F28-88BC48156896}" srcOrd="2" destOrd="0" presId="urn:microsoft.com/office/officeart/2005/8/layout/arrow2"/>
    <dgm:cxn modelId="{3748797C-BA96-4CD9-9F2C-6BFAD6B354F3}" type="presParOf" srcId="{0F478932-A644-4415-B2C5-D0976B041C59}" destId="{2B6B2464-DEA9-4931-8C34-EAD6CECA6830}" srcOrd="3" destOrd="0" presId="urn:microsoft.com/office/officeart/2005/8/layout/arrow2"/>
    <dgm:cxn modelId="{F1120557-8F8A-4A36-8467-AEAF55EA1E8C}" type="presParOf" srcId="{0F478932-A644-4415-B2C5-D0976B041C59}" destId="{56B9B862-7C7E-44F7-98BE-B919D07AB5DC}" srcOrd="4" destOrd="0" presId="urn:microsoft.com/office/officeart/2005/8/layout/arrow2"/>
    <dgm:cxn modelId="{17B3D91C-4716-4914-99B7-99C3946958C5}" type="presParOf" srcId="{0F478932-A644-4415-B2C5-D0976B041C59}" destId="{7C712DF7-5061-40E7-93A8-53499DFCFA4A}" srcOrd="5"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9F966-56C6-E94C-A983-CACF9F6A15E8}">
      <dsp:nvSpPr>
        <dsp:cNvPr id="0" name=""/>
        <dsp:cNvSpPr/>
      </dsp:nvSpPr>
      <dsp:spPr>
        <a:xfrm>
          <a:off x="852088" y="0"/>
          <a:ext cx="568059" cy="616494"/>
        </a:xfrm>
        <a:prstGeom prst="trapezoid">
          <a:avLst>
            <a:gd name="adj" fmla="val 5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noProof="0" dirty="0"/>
            <a:t>Extreme</a:t>
          </a:r>
        </a:p>
      </dsp:txBody>
      <dsp:txXfrm>
        <a:off x="852088" y="0"/>
        <a:ext cx="568059" cy="616494"/>
      </dsp:txXfrm>
    </dsp:sp>
    <dsp:sp modelId="{352CA1B3-AB2C-704C-AE0B-4E3499E374BF}">
      <dsp:nvSpPr>
        <dsp:cNvPr id="0" name=""/>
        <dsp:cNvSpPr/>
      </dsp:nvSpPr>
      <dsp:spPr>
        <a:xfrm>
          <a:off x="568059" y="616494"/>
          <a:ext cx="1136118" cy="616494"/>
        </a:xfrm>
        <a:prstGeom prst="trapezoid">
          <a:avLst>
            <a:gd name="adj" fmla="val 46072"/>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noProof="0" dirty="0"/>
            <a:t>High</a:t>
          </a:r>
        </a:p>
      </dsp:txBody>
      <dsp:txXfrm>
        <a:off x="766879" y="616494"/>
        <a:ext cx="738476" cy="616494"/>
      </dsp:txXfrm>
    </dsp:sp>
    <dsp:sp modelId="{A6D6C78B-4BDD-D341-B561-9AACDCDBB20E}">
      <dsp:nvSpPr>
        <dsp:cNvPr id="0" name=""/>
        <dsp:cNvSpPr/>
      </dsp:nvSpPr>
      <dsp:spPr>
        <a:xfrm>
          <a:off x="284029" y="1232988"/>
          <a:ext cx="1704177" cy="616494"/>
        </a:xfrm>
        <a:prstGeom prst="trapezoid">
          <a:avLst>
            <a:gd name="adj" fmla="val 46072"/>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noProof="0" dirty="0"/>
            <a:t>Medium</a:t>
          </a:r>
        </a:p>
      </dsp:txBody>
      <dsp:txXfrm>
        <a:off x="582260" y="1232988"/>
        <a:ext cx="1107715" cy="616494"/>
      </dsp:txXfrm>
    </dsp:sp>
    <dsp:sp modelId="{4E80E327-A348-0542-A014-381AD375A3CC}">
      <dsp:nvSpPr>
        <dsp:cNvPr id="0" name=""/>
        <dsp:cNvSpPr/>
      </dsp:nvSpPr>
      <dsp:spPr>
        <a:xfrm>
          <a:off x="0" y="1849482"/>
          <a:ext cx="2272236" cy="616494"/>
        </a:xfrm>
        <a:prstGeom prst="trapezoid">
          <a:avLst>
            <a:gd name="adj" fmla="val 46072"/>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noProof="0" dirty="0"/>
            <a:t>Low</a:t>
          </a:r>
        </a:p>
      </dsp:txBody>
      <dsp:txXfrm>
        <a:off x="397641" y="1849482"/>
        <a:ext cx="1476953" cy="6164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7B728-FE72-40F6-8EF0-361EFE3116DB}">
      <dsp:nvSpPr>
        <dsp:cNvPr id="0" name=""/>
        <dsp:cNvSpPr/>
      </dsp:nvSpPr>
      <dsp:spPr>
        <a:xfrm>
          <a:off x="713188" y="0"/>
          <a:ext cx="4786853" cy="2269718"/>
        </a:xfrm>
        <a:prstGeom prst="swooshArrow">
          <a:avLst>
            <a:gd name="adj1" fmla="val 25000"/>
            <a:gd name="adj2" fmla="val 25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0466E-B1A4-424D-ADE1-2A39A9D9774E}">
      <dsp:nvSpPr>
        <dsp:cNvPr id="0" name=""/>
        <dsp:cNvSpPr/>
      </dsp:nvSpPr>
      <dsp:spPr>
        <a:xfrm>
          <a:off x="1484761" y="1468085"/>
          <a:ext cx="94420" cy="94420"/>
        </a:xfrm>
        <a:prstGeom prst="ellips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6B4E40-C46D-412C-8B8F-9E11A9761353}">
      <dsp:nvSpPr>
        <dsp:cNvPr id="0" name=""/>
        <dsp:cNvSpPr/>
      </dsp:nvSpPr>
      <dsp:spPr>
        <a:xfrm>
          <a:off x="1574114" y="1557207"/>
          <a:ext cx="846150" cy="65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031" tIns="0" rIns="0" bIns="0" numCol="1" spcCol="1270" anchor="t" anchorCtr="0">
          <a:noAutofit/>
        </a:bodyPr>
        <a:lstStyle/>
        <a:p>
          <a:pPr marL="0" lvl="0" indent="0" algn="l" defTabSz="800100">
            <a:lnSpc>
              <a:spcPct val="90000"/>
            </a:lnSpc>
            <a:spcBef>
              <a:spcPct val="0"/>
            </a:spcBef>
            <a:spcAft>
              <a:spcPct val="35000"/>
            </a:spcAft>
            <a:buNone/>
          </a:pPr>
          <a:r>
            <a:rPr lang="es-ES" sz="1800" kern="1200" dirty="0" err="1"/>
            <a:t>SpinOff</a:t>
          </a:r>
          <a:endParaRPr lang="es-ES" sz="1800" kern="1200" dirty="0"/>
        </a:p>
      </dsp:txBody>
      <dsp:txXfrm>
        <a:off x="1574114" y="1557207"/>
        <a:ext cx="846150" cy="655948"/>
      </dsp:txXfrm>
    </dsp:sp>
    <dsp:sp modelId="{E305B312-4A0B-4833-8F28-88BC48156896}">
      <dsp:nvSpPr>
        <dsp:cNvPr id="0" name=""/>
        <dsp:cNvSpPr/>
      </dsp:nvSpPr>
      <dsp:spPr>
        <a:xfrm>
          <a:off x="2852774" y="823040"/>
          <a:ext cx="170682" cy="170682"/>
        </a:xfrm>
        <a:prstGeom prst="ellips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6B2464-DEA9-4931-8C34-EAD6CECA6830}">
      <dsp:nvSpPr>
        <dsp:cNvPr id="0" name=""/>
        <dsp:cNvSpPr/>
      </dsp:nvSpPr>
      <dsp:spPr>
        <a:xfrm>
          <a:off x="2905500" y="1034991"/>
          <a:ext cx="1190723" cy="1234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41" tIns="0" rIns="0" bIns="0" numCol="1" spcCol="1270" anchor="t" anchorCtr="0">
          <a:noAutofit/>
        </a:bodyPr>
        <a:lstStyle/>
        <a:p>
          <a:pPr marL="0" lvl="0" indent="0" algn="l" defTabSz="800100">
            <a:lnSpc>
              <a:spcPct val="90000"/>
            </a:lnSpc>
            <a:spcBef>
              <a:spcPct val="0"/>
            </a:spcBef>
            <a:spcAft>
              <a:spcPct val="35000"/>
            </a:spcAft>
            <a:buNone/>
          </a:pPr>
          <a:r>
            <a:rPr lang="es-ES" sz="1800" kern="1200" dirty="0"/>
            <a:t>1st round STUP</a:t>
          </a:r>
        </a:p>
      </dsp:txBody>
      <dsp:txXfrm>
        <a:off x="2905500" y="1034991"/>
        <a:ext cx="1190723" cy="1234726"/>
      </dsp:txXfrm>
    </dsp:sp>
    <dsp:sp modelId="{56B9B862-7C7E-44F7-98BE-B919D07AB5DC}">
      <dsp:nvSpPr>
        <dsp:cNvPr id="0" name=""/>
        <dsp:cNvSpPr/>
      </dsp:nvSpPr>
      <dsp:spPr>
        <a:xfrm>
          <a:off x="4273381" y="463063"/>
          <a:ext cx="236050" cy="236050"/>
        </a:xfrm>
        <a:prstGeom prst="ellips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712DF7-5061-40E7-93A8-53499DFCFA4A}">
      <dsp:nvSpPr>
        <dsp:cNvPr id="0" name=""/>
        <dsp:cNvSpPr/>
      </dsp:nvSpPr>
      <dsp:spPr>
        <a:xfrm>
          <a:off x="4293957" y="692263"/>
          <a:ext cx="1540625" cy="157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078" tIns="0" rIns="0" bIns="0" numCol="1" spcCol="1270" anchor="t" anchorCtr="0">
          <a:noAutofit/>
        </a:bodyPr>
        <a:lstStyle/>
        <a:p>
          <a:pPr marL="0" lvl="0" indent="0" algn="l" defTabSz="800100">
            <a:lnSpc>
              <a:spcPct val="90000"/>
            </a:lnSpc>
            <a:spcBef>
              <a:spcPct val="0"/>
            </a:spcBef>
            <a:spcAft>
              <a:spcPct val="35000"/>
            </a:spcAft>
            <a:buNone/>
          </a:pPr>
          <a:r>
            <a:rPr lang="es-ES" sz="1800" kern="1200" dirty="0"/>
            <a:t>2nd round STUP</a:t>
          </a:r>
        </a:p>
      </dsp:txBody>
      <dsp:txXfrm>
        <a:off x="4293957" y="692263"/>
        <a:ext cx="1540625" cy="157745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FFCBA-6566-49A3-81EA-7ABEA60D57E3}" type="datetimeFigureOut">
              <a:rPr lang="es-ES" smtClean="0"/>
              <a:t>27/04/2020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DF252-3A59-4A89-A016-F5EA2F4DA8BD}" type="slidenum">
              <a:rPr lang="es-ES" smtClean="0"/>
              <a:t>‹Nº›</a:t>
            </a:fld>
            <a:endParaRPr lang="es-ES"/>
          </a:p>
        </p:txBody>
      </p:sp>
    </p:spTree>
    <p:extLst>
      <p:ext uri="{BB962C8B-B14F-4D97-AF65-F5344CB8AC3E}">
        <p14:creationId xmlns:p14="http://schemas.microsoft.com/office/powerpoint/2010/main" val="217423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Good </a:t>
            </a:r>
            <a:r>
              <a:rPr lang="es-ES" dirty="0" err="1"/>
              <a:t>moring</a:t>
            </a:r>
            <a:r>
              <a:rPr lang="es-ES" dirty="0"/>
              <a:t> </a:t>
            </a:r>
            <a:r>
              <a:rPr lang="es-ES" dirty="0" err="1"/>
              <a:t>everyone</a:t>
            </a:r>
            <a:r>
              <a:rPr lang="es-ES" dirty="0"/>
              <a:t>. </a:t>
            </a:r>
            <a:r>
              <a:rPr lang="es-ES" dirty="0" err="1"/>
              <a:t>We</a:t>
            </a:r>
            <a:r>
              <a:rPr lang="es-ES" dirty="0"/>
              <a:t> are a profesional and </a:t>
            </a:r>
            <a:r>
              <a:rPr lang="es-ES" dirty="0" err="1"/>
              <a:t>multidisciplinary</a:t>
            </a:r>
            <a:r>
              <a:rPr lang="es-ES" dirty="0"/>
              <a:t> </a:t>
            </a:r>
            <a:r>
              <a:rPr lang="es-ES" dirty="0" err="1"/>
              <a:t>team</a:t>
            </a:r>
            <a:r>
              <a:rPr lang="es-ES" dirty="0"/>
              <a:t> </a:t>
            </a:r>
            <a:r>
              <a:rPr lang="es-ES" dirty="0" err="1"/>
              <a:t>from</a:t>
            </a:r>
            <a:r>
              <a:rPr lang="es-ES" dirty="0"/>
              <a:t> </a:t>
            </a:r>
            <a:r>
              <a:rPr lang="es-ES" dirty="0" err="1"/>
              <a:t>the</a:t>
            </a:r>
            <a:r>
              <a:rPr lang="es-ES" dirty="0"/>
              <a:t> </a:t>
            </a:r>
            <a:r>
              <a:rPr lang="es-ES" dirty="0" err="1"/>
              <a:t>university</a:t>
            </a:r>
            <a:r>
              <a:rPr lang="es-ES" dirty="0"/>
              <a:t> </a:t>
            </a:r>
            <a:r>
              <a:rPr lang="es-ES" dirty="0" err="1"/>
              <a:t>of</a:t>
            </a:r>
            <a:r>
              <a:rPr lang="es-ES" dirty="0"/>
              <a:t> Francisco de Vitoria </a:t>
            </a:r>
            <a:r>
              <a:rPr lang="es-ES" dirty="0" err="1"/>
              <a:t>from</a:t>
            </a:r>
            <a:r>
              <a:rPr lang="es-ES" dirty="0"/>
              <a:t> </a:t>
            </a:r>
            <a:r>
              <a:rPr lang="es-ES" dirty="0" err="1"/>
              <a:t>Spain</a:t>
            </a:r>
            <a:r>
              <a:rPr lang="es-ES" dirty="0"/>
              <a:t>. </a:t>
            </a:r>
            <a:r>
              <a:rPr lang="es-ES" dirty="0" err="1"/>
              <a:t>Let</a:t>
            </a:r>
            <a:r>
              <a:rPr lang="es-ES" dirty="0"/>
              <a:t> </a:t>
            </a:r>
            <a:r>
              <a:rPr lang="es-ES" dirty="0" err="1"/>
              <a:t>us</a:t>
            </a:r>
            <a:r>
              <a:rPr lang="es-ES" dirty="0"/>
              <a:t> </a:t>
            </a:r>
            <a:r>
              <a:rPr lang="es-ES" dirty="0" err="1"/>
              <a:t>present</a:t>
            </a:r>
            <a:r>
              <a:rPr lang="es-ES" dirty="0"/>
              <a:t> </a:t>
            </a:r>
            <a:r>
              <a:rPr lang="es-ES" dirty="0" err="1"/>
              <a:t>you</a:t>
            </a:r>
            <a:r>
              <a:rPr lang="es-ES" dirty="0"/>
              <a:t> </a:t>
            </a:r>
            <a:r>
              <a:rPr lang="es-ES" dirty="0" err="1"/>
              <a:t>the</a:t>
            </a:r>
            <a:r>
              <a:rPr lang="es-ES" dirty="0"/>
              <a:t> </a:t>
            </a:r>
            <a:r>
              <a:rPr lang="es-ES" dirty="0" err="1"/>
              <a:t>Risk</a:t>
            </a:r>
            <a:r>
              <a:rPr lang="es-ES" dirty="0"/>
              <a:t> </a:t>
            </a:r>
            <a:r>
              <a:rPr lang="es-ES" dirty="0" err="1"/>
              <a:t>Population</a:t>
            </a:r>
            <a:r>
              <a:rPr lang="es-ES" dirty="0"/>
              <a:t> Management </a:t>
            </a:r>
            <a:r>
              <a:rPr lang="es-ES" dirty="0" err="1"/>
              <a:t>Platform</a:t>
            </a:r>
            <a:r>
              <a:rPr lang="es-ES" dirty="0"/>
              <a:t> </a:t>
            </a:r>
            <a:r>
              <a:rPr lang="es-ES" dirty="0" err="1"/>
              <a:t>for</a:t>
            </a:r>
            <a:r>
              <a:rPr lang="es-ES" dirty="0"/>
              <a:t> a </a:t>
            </a:r>
            <a:r>
              <a:rPr lang="es-ES" dirty="0" err="1"/>
              <a:t>better</a:t>
            </a:r>
            <a:r>
              <a:rPr lang="es-ES" dirty="0"/>
              <a:t> </a:t>
            </a:r>
            <a:r>
              <a:rPr lang="es-ES" dirty="0" err="1"/>
              <a:t>attention</a:t>
            </a:r>
            <a:r>
              <a:rPr lang="es-ES" dirty="0"/>
              <a:t> and </a:t>
            </a:r>
            <a:r>
              <a:rPr lang="es-ES" dirty="0" err="1"/>
              <a:t>prevention</a:t>
            </a:r>
            <a:r>
              <a:rPr lang="es-ES" dirty="0"/>
              <a:t> </a:t>
            </a:r>
            <a:r>
              <a:rPr lang="es-ES" dirty="0" err="1"/>
              <a:t>strategy</a:t>
            </a:r>
            <a:r>
              <a:rPr lang="es-ES" dirty="0"/>
              <a:t> in </a:t>
            </a:r>
            <a:r>
              <a:rPr lang="es-ES" dirty="0" err="1"/>
              <a:t>situations</a:t>
            </a:r>
            <a:r>
              <a:rPr lang="es-ES" dirty="0"/>
              <a:t> </a:t>
            </a:r>
            <a:r>
              <a:rPr lang="es-ES" dirty="0" err="1"/>
              <a:t>of</a:t>
            </a:r>
            <a:r>
              <a:rPr lang="es-ES" dirty="0"/>
              <a:t> global </a:t>
            </a:r>
            <a:r>
              <a:rPr lang="es-ES" dirty="0" err="1"/>
              <a:t>catastrophes</a:t>
            </a:r>
            <a:r>
              <a:rPr lang="es-ES" dirty="0"/>
              <a:t> and </a:t>
            </a:r>
            <a:r>
              <a:rPr lang="es-ES" dirty="0" err="1"/>
              <a:t>health</a:t>
            </a:r>
            <a:r>
              <a:rPr lang="es-ES" dirty="0"/>
              <a:t> </a:t>
            </a:r>
            <a:r>
              <a:rPr lang="es-ES" dirty="0" err="1"/>
              <a:t>care</a:t>
            </a:r>
            <a:r>
              <a:rPr lang="es-ES" dirty="0"/>
              <a:t> </a:t>
            </a:r>
            <a:r>
              <a:rPr lang="es-ES" dirty="0" err="1"/>
              <a:t>emergencies</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88245-85B6-465F-B991-5CE2A66E1304}"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657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Lets</a:t>
            </a:r>
            <a:r>
              <a:rPr lang="es-ES" dirty="0"/>
              <a:t> </a:t>
            </a:r>
            <a:r>
              <a:rPr lang="es-ES" dirty="0" err="1"/>
              <a:t>get</a:t>
            </a:r>
            <a:r>
              <a:rPr lang="es-ES" dirty="0"/>
              <a:t> </a:t>
            </a:r>
            <a:r>
              <a:rPr lang="es-ES" dirty="0" err="1"/>
              <a:t>prepared</a:t>
            </a:r>
            <a:r>
              <a:rPr lang="es-ES" dirty="0"/>
              <a:t> </a:t>
            </a:r>
            <a:r>
              <a:rPr lang="es-ES" dirty="0" err="1"/>
              <a:t>for</a:t>
            </a:r>
            <a:r>
              <a:rPr lang="es-ES" dirty="0"/>
              <a:t> </a:t>
            </a:r>
            <a:r>
              <a:rPr lang="es-ES" dirty="0" err="1"/>
              <a:t>next</a:t>
            </a:r>
            <a:r>
              <a:rPr lang="es-ES" dirty="0"/>
              <a:t> </a:t>
            </a:r>
            <a:r>
              <a:rPr lang="es-ES" dirty="0" err="1"/>
              <a:t>waves</a:t>
            </a:r>
            <a:r>
              <a:rPr lang="es-ES" dirty="0"/>
              <a:t> and </a:t>
            </a:r>
            <a:r>
              <a:rPr lang="es-ES" dirty="0" err="1"/>
              <a:t>future</a:t>
            </a:r>
            <a:r>
              <a:rPr lang="es-ES" dirty="0"/>
              <a:t> </a:t>
            </a:r>
            <a:r>
              <a:rPr lang="es-ES" dirty="0" err="1"/>
              <a:t>castastrophes</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88245-85B6-465F-B991-5CE2A66E1304}"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393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Natural desastres are </a:t>
            </a:r>
            <a:r>
              <a:rPr lang="es-ES" dirty="0" err="1"/>
              <a:t>difficult</a:t>
            </a:r>
            <a:r>
              <a:rPr lang="es-ES" dirty="0"/>
              <a:t> </a:t>
            </a:r>
            <a:r>
              <a:rPr lang="es-ES" dirty="0" err="1"/>
              <a:t>to</a:t>
            </a:r>
            <a:r>
              <a:rPr lang="es-ES" dirty="0"/>
              <a:t> </a:t>
            </a:r>
            <a:r>
              <a:rPr lang="es-ES" dirty="0" err="1"/>
              <a:t>predict</a:t>
            </a:r>
            <a:r>
              <a:rPr lang="es-ES" dirty="0"/>
              <a:t>, </a:t>
            </a:r>
            <a:r>
              <a:rPr lang="es-ES" dirty="0" err="1"/>
              <a:t>though</a:t>
            </a:r>
            <a:r>
              <a:rPr lang="es-ES" dirty="0"/>
              <a:t> </a:t>
            </a:r>
            <a:r>
              <a:rPr lang="es-ES" dirty="0" err="1"/>
              <a:t>anticipated</a:t>
            </a:r>
            <a:r>
              <a:rPr lang="es-ES" dirty="0"/>
              <a:t>, </a:t>
            </a:r>
            <a:r>
              <a:rPr lang="es-ES" dirty="0" err="1"/>
              <a:t>they</a:t>
            </a:r>
            <a:r>
              <a:rPr lang="es-ES" dirty="0"/>
              <a:t> are </a:t>
            </a:r>
            <a:r>
              <a:rPr lang="es-ES" dirty="0" err="1"/>
              <a:t>easier</a:t>
            </a:r>
            <a:r>
              <a:rPr lang="es-ES" dirty="0"/>
              <a:t> </a:t>
            </a:r>
            <a:r>
              <a:rPr lang="es-ES" dirty="0" err="1"/>
              <a:t>to</a:t>
            </a:r>
            <a:r>
              <a:rPr lang="es-ES" dirty="0"/>
              <a:t> control and </a:t>
            </a:r>
            <a:r>
              <a:rPr lang="es-ES" dirty="0" err="1"/>
              <a:t>could</a:t>
            </a:r>
            <a:r>
              <a:rPr lang="es-ES" dirty="0"/>
              <a:t> </a:t>
            </a:r>
            <a:r>
              <a:rPr lang="es-ES" dirty="0" err="1"/>
              <a:t>make</a:t>
            </a:r>
            <a:r>
              <a:rPr lang="es-ES" dirty="0"/>
              <a:t> a </a:t>
            </a:r>
            <a:r>
              <a:rPr lang="es-ES" dirty="0" err="1"/>
              <a:t>big</a:t>
            </a:r>
            <a:r>
              <a:rPr lang="es-ES" dirty="0"/>
              <a:t> </a:t>
            </a:r>
            <a:r>
              <a:rPr lang="es-ES" dirty="0" err="1"/>
              <a:t>difference</a:t>
            </a:r>
            <a:r>
              <a:rPr lang="es-ES" dirty="0"/>
              <a:t> </a:t>
            </a:r>
            <a:r>
              <a:rPr lang="es-ES" dirty="0" err="1"/>
              <a:t>aliviating</a:t>
            </a:r>
            <a:r>
              <a:rPr lang="es-ES" dirty="0"/>
              <a:t> </a:t>
            </a:r>
            <a:r>
              <a:rPr lang="es-ES" dirty="0" err="1"/>
              <a:t>the</a:t>
            </a:r>
            <a:r>
              <a:rPr lang="es-ES" dirty="0"/>
              <a:t> terrible </a:t>
            </a:r>
            <a:r>
              <a:rPr lang="es-ES" dirty="0" err="1"/>
              <a:t>consecuences</a:t>
            </a:r>
            <a:r>
              <a:rPr lang="es-ES" dirty="0"/>
              <a:t> </a:t>
            </a:r>
            <a:r>
              <a:rPr lang="es-ES" dirty="0" err="1"/>
              <a:t>they</a:t>
            </a:r>
            <a:r>
              <a:rPr lang="es-ES" dirty="0"/>
              <a:t> </a:t>
            </a:r>
            <a:r>
              <a:rPr lang="es-ES" dirty="0" err="1"/>
              <a:t>bring</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88245-85B6-465F-B991-5CE2A66E1304}"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616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Global </a:t>
            </a:r>
            <a:r>
              <a:rPr lang="es-ES" dirty="0" err="1"/>
              <a:t>health</a:t>
            </a:r>
            <a:r>
              <a:rPr lang="es-ES" dirty="0"/>
              <a:t> </a:t>
            </a:r>
            <a:r>
              <a:rPr lang="es-ES" dirty="0" err="1"/>
              <a:t>catastrophees</a:t>
            </a:r>
            <a:r>
              <a:rPr lang="es-ES" dirty="0"/>
              <a:t> </a:t>
            </a:r>
            <a:r>
              <a:rPr lang="es-ES" dirty="0" err="1"/>
              <a:t>such</a:t>
            </a:r>
            <a:r>
              <a:rPr lang="es-ES" dirty="0"/>
              <a:t> as </a:t>
            </a:r>
            <a:r>
              <a:rPr lang="es-ES" dirty="0" err="1"/>
              <a:t>the</a:t>
            </a:r>
            <a:r>
              <a:rPr lang="es-ES" dirty="0"/>
              <a:t> Covid-19 can </a:t>
            </a:r>
            <a:r>
              <a:rPr lang="es-ES" dirty="0" err="1"/>
              <a:t>create</a:t>
            </a:r>
            <a:r>
              <a:rPr lang="es-ES" dirty="0"/>
              <a:t> a </a:t>
            </a:r>
            <a:r>
              <a:rPr lang="es-ES" dirty="0" err="1"/>
              <a:t>worldwide</a:t>
            </a:r>
            <a:r>
              <a:rPr lang="es-ES" dirty="0"/>
              <a:t> </a:t>
            </a:r>
            <a:r>
              <a:rPr lang="es-ES" dirty="0" err="1"/>
              <a:t>pandemic</a:t>
            </a:r>
            <a:r>
              <a:rPr lang="es-ES" dirty="0"/>
              <a:t> </a:t>
            </a:r>
            <a:r>
              <a:rPr lang="es-ES" dirty="0" err="1"/>
              <a:t>with</a:t>
            </a:r>
            <a:r>
              <a:rPr lang="es-ES" dirty="0"/>
              <a:t> </a:t>
            </a:r>
            <a:r>
              <a:rPr lang="es-ES" dirty="0" err="1"/>
              <a:t>deastrous</a:t>
            </a:r>
            <a:r>
              <a:rPr lang="es-ES" dirty="0"/>
              <a:t> </a:t>
            </a:r>
            <a:r>
              <a:rPr lang="es-ES" dirty="0" err="1"/>
              <a:t>effects</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88245-85B6-465F-B991-5CE2A66E1304}"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498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a:t>
            </a:r>
            <a:r>
              <a:rPr lang="es-ES" dirty="0" err="1"/>
              <a:t>European</a:t>
            </a:r>
            <a:r>
              <a:rPr lang="es-ES" dirty="0"/>
              <a:t> </a:t>
            </a:r>
            <a:r>
              <a:rPr lang="es-ES" dirty="0" err="1"/>
              <a:t>Union</a:t>
            </a:r>
            <a:r>
              <a:rPr lang="es-ES" dirty="0"/>
              <a:t> </a:t>
            </a:r>
            <a:r>
              <a:rPr lang="es-ES" dirty="0" err="1"/>
              <a:t>will</a:t>
            </a:r>
            <a:r>
              <a:rPr lang="es-ES" dirty="0"/>
              <a:t> </a:t>
            </a:r>
            <a:r>
              <a:rPr lang="es-ES" dirty="0" err="1"/>
              <a:t>have</a:t>
            </a:r>
            <a:r>
              <a:rPr lang="es-ES" dirty="0"/>
              <a:t> </a:t>
            </a:r>
            <a:r>
              <a:rPr lang="es-ES" dirty="0" err="1"/>
              <a:t>to</a:t>
            </a:r>
            <a:r>
              <a:rPr lang="es-ES" dirty="0"/>
              <a:t> </a:t>
            </a:r>
            <a:r>
              <a:rPr lang="es-ES" dirty="0" err="1"/>
              <a:t>face</a:t>
            </a:r>
            <a:r>
              <a:rPr lang="es-ES" dirty="0"/>
              <a:t> </a:t>
            </a:r>
            <a:r>
              <a:rPr lang="es-ES" dirty="0" err="1"/>
              <a:t>high</a:t>
            </a:r>
            <a:r>
              <a:rPr lang="es-ES" dirty="0"/>
              <a:t> </a:t>
            </a:r>
            <a:r>
              <a:rPr lang="es-ES" dirty="0" err="1"/>
              <a:t>unemployment</a:t>
            </a:r>
            <a:r>
              <a:rPr lang="es-ES" dirty="0"/>
              <a:t> </a:t>
            </a:r>
            <a:r>
              <a:rPr lang="es-ES" dirty="0" err="1"/>
              <a:t>rates</a:t>
            </a:r>
            <a:r>
              <a:rPr lang="es-ES" dirty="0"/>
              <a:t>, social </a:t>
            </a:r>
            <a:r>
              <a:rPr lang="es-ES" dirty="0" err="1"/>
              <a:t>instability</a:t>
            </a:r>
            <a:r>
              <a:rPr lang="es-ES" dirty="0"/>
              <a:t> and a </a:t>
            </a:r>
            <a:r>
              <a:rPr lang="es-ES" dirty="0" err="1"/>
              <a:t>severe</a:t>
            </a:r>
            <a:r>
              <a:rPr lang="es-ES" dirty="0"/>
              <a:t> </a:t>
            </a:r>
            <a:r>
              <a:rPr lang="es-ES" dirty="0" err="1"/>
              <a:t>economic</a:t>
            </a:r>
            <a:r>
              <a:rPr lang="es-ES" dirty="0"/>
              <a:t> crisis</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88245-85B6-465F-B991-5CE2A66E1304}"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43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To</a:t>
            </a:r>
            <a:r>
              <a:rPr lang="es-ES" dirty="0"/>
              <a:t> </a:t>
            </a:r>
            <a:r>
              <a:rPr lang="es-ES" dirty="0" err="1"/>
              <a:t>name</a:t>
            </a:r>
            <a:r>
              <a:rPr lang="es-ES" dirty="0"/>
              <a:t> a </a:t>
            </a:r>
            <a:r>
              <a:rPr lang="es-ES" dirty="0" err="1"/>
              <a:t>few</a:t>
            </a:r>
            <a:r>
              <a:rPr lang="es-ES" dirty="0"/>
              <a:t>, </a:t>
            </a:r>
            <a:r>
              <a:rPr lang="es-ES" dirty="0" err="1"/>
              <a:t>we</a:t>
            </a:r>
            <a:r>
              <a:rPr lang="es-ES" dirty="0"/>
              <a:t> are, </a:t>
            </a:r>
            <a:r>
              <a:rPr lang="es-ES" dirty="0" err="1"/>
              <a:t>unfortunately</a:t>
            </a:r>
            <a:r>
              <a:rPr lang="es-ES" dirty="0"/>
              <a:t>, </a:t>
            </a:r>
            <a:r>
              <a:rPr lang="es-ES" dirty="0" err="1"/>
              <a:t>dealing</a:t>
            </a:r>
            <a:r>
              <a:rPr lang="es-ES" dirty="0"/>
              <a:t> </a:t>
            </a:r>
            <a:r>
              <a:rPr lang="es-ES" dirty="0" err="1"/>
              <a:t>with</a:t>
            </a:r>
            <a:r>
              <a:rPr lang="es-ES" dirty="0"/>
              <a:t> </a:t>
            </a:r>
            <a:r>
              <a:rPr lang="es-ES" dirty="0" err="1"/>
              <a:t>many</a:t>
            </a:r>
            <a:r>
              <a:rPr lang="es-ES" dirty="0"/>
              <a:t> </a:t>
            </a:r>
            <a:r>
              <a:rPr lang="es-ES" dirty="0" err="1"/>
              <a:t>important</a:t>
            </a:r>
            <a:r>
              <a:rPr lang="es-ES" dirty="0"/>
              <a:t> </a:t>
            </a:r>
            <a:r>
              <a:rPr lang="es-ES" dirty="0" err="1"/>
              <a:t>problems</a:t>
            </a:r>
            <a:r>
              <a:rPr lang="es-ES" dirty="0"/>
              <a:t> </a:t>
            </a:r>
            <a:r>
              <a:rPr lang="es-ES" dirty="0" err="1"/>
              <a:t>such</a:t>
            </a:r>
            <a:r>
              <a:rPr lang="es-ES" dirty="0"/>
              <a:t> as a </a:t>
            </a:r>
            <a:r>
              <a:rPr lang="es-ES" dirty="0" err="1"/>
              <a:t>disccordination</a:t>
            </a:r>
            <a:r>
              <a:rPr lang="es-ES" dirty="0"/>
              <a:t> and </a:t>
            </a:r>
            <a:r>
              <a:rPr lang="es-ES" dirty="0" err="1"/>
              <a:t>lack</a:t>
            </a:r>
            <a:r>
              <a:rPr lang="es-ES" dirty="0"/>
              <a:t> </a:t>
            </a:r>
            <a:r>
              <a:rPr lang="es-ES" dirty="0" err="1"/>
              <a:t>of</a:t>
            </a:r>
            <a:r>
              <a:rPr lang="es-ES" dirty="0"/>
              <a:t> </a:t>
            </a:r>
            <a:r>
              <a:rPr lang="es-ES" dirty="0" err="1"/>
              <a:t>collaboration</a:t>
            </a:r>
            <a:r>
              <a:rPr lang="es-ES" dirty="0"/>
              <a:t>, </a:t>
            </a:r>
            <a:r>
              <a:rPr lang="es-ES" dirty="0" err="1"/>
              <a:t>consensus</a:t>
            </a:r>
            <a:r>
              <a:rPr lang="es-ES" dirty="0"/>
              <a:t> and </a:t>
            </a:r>
            <a:r>
              <a:rPr lang="es-ES" dirty="0" err="1"/>
              <a:t>commun</a:t>
            </a:r>
            <a:r>
              <a:rPr lang="es-ES" dirty="0"/>
              <a:t> </a:t>
            </a:r>
            <a:r>
              <a:rPr lang="es-ES" dirty="0" err="1"/>
              <a:t>intervention</a:t>
            </a:r>
            <a:r>
              <a:rPr lang="es-ES" dirty="0"/>
              <a:t> protocoles </a:t>
            </a:r>
            <a:r>
              <a:rPr lang="es-ES" dirty="0" err="1"/>
              <a:t>which</a:t>
            </a:r>
            <a:r>
              <a:rPr lang="es-ES" dirty="0"/>
              <a:t> </a:t>
            </a:r>
            <a:r>
              <a:rPr lang="es-ES" dirty="0" err="1"/>
              <a:t>lets</a:t>
            </a:r>
            <a:r>
              <a:rPr lang="es-ES" dirty="0"/>
              <a:t> </a:t>
            </a:r>
            <a:r>
              <a:rPr lang="es-ES" dirty="0" err="1"/>
              <a:t>the</a:t>
            </a:r>
            <a:r>
              <a:rPr lang="es-ES" dirty="0"/>
              <a:t> </a:t>
            </a:r>
            <a:r>
              <a:rPr lang="es-ES" dirty="0" err="1"/>
              <a:t>lives</a:t>
            </a:r>
            <a:r>
              <a:rPr lang="es-ES" dirty="0"/>
              <a:t> </a:t>
            </a:r>
            <a:r>
              <a:rPr lang="es-ES" dirty="0" err="1"/>
              <a:t>of</a:t>
            </a:r>
            <a:r>
              <a:rPr lang="es-ES" dirty="0"/>
              <a:t> </a:t>
            </a:r>
            <a:r>
              <a:rPr lang="es-ES" dirty="0" err="1"/>
              <a:t>our</a:t>
            </a:r>
            <a:r>
              <a:rPr lang="es-ES" dirty="0"/>
              <a:t> </a:t>
            </a:r>
            <a:r>
              <a:rPr lang="es-ES" dirty="0" err="1"/>
              <a:t>citizens</a:t>
            </a:r>
            <a:r>
              <a:rPr lang="es-ES" dirty="0"/>
              <a:t> in </a:t>
            </a:r>
            <a:r>
              <a:rPr lang="es-ES" dirty="0" err="1"/>
              <a:t>the</a:t>
            </a:r>
            <a:r>
              <a:rPr lang="es-ES" dirty="0"/>
              <a:t> </a:t>
            </a:r>
            <a:r>
              <a:rPr lang="es-ES" dirty="0" err="1"/>
              <a:t>hand</a:t>
            </a:r>
            <a:r>
              <a:rPr lang="es-ES" dirty="0"/>
              <a:t> </a:t>
            </a:r>
            <a:r>
              <a:rPr lang="es-ES" dirty="0" err="1"/>
              <a:t>of</a:t>
            </a:r>
            <a:r>
              <a:rPr lang="es-ES" dirty="0"/>
              <a:t> </a:t>
            </a:r>
            <a:r>
              <a:rPr lang="es-ES" dirty="0" err="1"/>
              <a:t>the</a:t>
            </a:r>
            <a:r>
              <a:rPr lang="es-ES" dirty="0"/>
              <a:t> </a:t>
            </a:r>
            <a:r>
              <a:rPr lang="es-ES" dirty="0" err="1"/>
              <a:t>political</a:t>
            </a:r>
            <a:r>
              <a:rPr lang="es-ES" dirty="0"/>
              <a:t> </a:t>
            </a:r>
            <a:r>
              <a:rPr lang="es-ES" dirty="0" err="1"/>
              <a:t>parties</a:t>
            </a:r>
            <a:r>
              <a:rPr lang="es-ES" dirty="0"/>
              <a:t>. </a:t>
            </a:r>
            <a:r>
              <a:rPr lang="es-ES" dirty="0" err="1"/>
              <a:t>This</a:t>
            </a:r>
            <a:r>
              <a:rPr lang="es-ES" dirty="0"/>
              <a:t> </a:t>
            </a:r>
            <a:r>
              <a:rPr lang="es-ES" dirty="0" err="1"/>
              <a:t>lack</a:t>
            </a:r>
            <a:r>
              <a:rPr lang="es-ES" dirty="0"/>
              <a:t> </a:t>
            </a:r>
            <a:r>
              <a:rPr lang="es-ES" dirty="0" err="1"/>
              <a:t>of</a:t>
            </a:r>
            <a:r>
              <a:rPr lang="es-ES" dirty="0"/>
              <a:t> </a:t>
            </a:r>
            <a:r>
              <a:rPr lang="es-ES" dirty="0" err="1"/>
              <a:t>centralization</a:t>
            </a:r>
            <a:r>
              <a:rPr lang="es-ES" dirty="0"/>
              <a:t> and </a:t>
            </a:r>
            <a:r>
              <a:rPr lang="es-ES" dirty="0" err="1"/>
              <a:t>of</a:t>
            </a:r>
            <a:r>
              <a:rPr lang="es-ES" dirty="0"/>
              <a:t> a </a:t>
            </a:r>
            <a:r>
              <a:rPr lang="es-ES" dirty="0" err="1"/>
              <a:t>unique</a:t>
            </a:r>
            <a:r>
              <a:rPr lang="es-ES" dirty="0"/>
              <a:t> medical </a:t>
            </a:r>
            <a:r>
              <a:rPr lang="es-ES" dirty="0" err="1"/>
              <a:t>record</a:t>
            </a:r>
            <a:r>
              <a:rPr lang="es-ES" dirty="0"/>
              <a:t> </a:t>
            </a:r>
            <a:r>
              <a:rPr lang="es-ES" dirty="0" err="1"/>
              <a:t>is</a:t>
            </a:r>
            <a:r>
              <a:rPr lang="es-ES" dirty="0"/>
              <a:t> </a:t>
            </a:r>
            <a:r>
              <a:rPr lang="es-ES" dirty="0" err="1"/>
              <a:t>having</a:t>
            </a:r>
            <a:r>
              <a:rPr lang="es-ES" dirty="0"/>
              <a:t> </a:t>
            </a:r>
            <a:r>
              <a:rPr lang="es-ES" dirty="0" err="1"/>
              <a:t>severe</a:t>
            </a:r>
            <a:r>
              <a:rPr lang="es-ES" dirty="0"/>
              <a:t> </a:t>
            </a:r>
            <a:r>
              <a:rPr lang="es-ES" dirty="0" err="1"/>
              <a:t>effects</a:t>
            </a:r>
            <a:r>
              <a:rPr lang="es-ES" dirty="0"/>
              <a:t> </a:t>
            </a:r>
            <a:r>
              <a:rPr lang="es-ES" dirty="0" err="1"/>
              <a:t>on</a:t>
            </a:r>
            <a:r>
              <a:rPr lang="es-ES" dirty="0"/>
              <a:t> </a:t>
            </a:r>
            <a:r>
              <a:rPr lang="es-ES" dirty="0" err="1"/>
              <a:t>the</a:t>
            </a:r>
            <a:r>
              <a:rPr lang="es-ES" dirty="0"/>
              <a:t> </a:t>
            </a:r>
            <a:r>
              <a:rPr lang="es-ES" dirty="0" err="1"/>
              <a:t>population</a:t>
            </a:r>
            <a:r>
              <a:rPr lang="es-ES" dirty="0"/>
              <a:t> </a:t>
            </a:r>
            <a:r>
              <a:rPr lang="es-ES" dirty="0" err="1"/>
              <a:t>by</a:t>
            </a:r>
            <a:r>
              <a:rPr lang="es-ES" dirty="0"/>
              <a:t> </a:t>
            </a:r>
            <a:r>
              <a:rPr lang="es-ES" dirty="0" err="1"/>
              <a:t>increasing</a:t>
            </a:r>
            <a:r>
              <a:rPr lang="es-ES" dirty="0"/>
              <a:t> </a:t>
            </a:r>
            <a:r>
              <a:rPr lang="es-ES" dirty="0" err="1"/>
              <a:t>the</a:t>
            </a:r>
            <a:r>
              <a:rPr lang="es-ES" dirty="0"/>
              <a:t> </a:t>
            </a:r>
            <a:r>
              <a:rPr lang="es-ES" dirty="0" err="1"/>
              <a:t>poverty</a:t>
            </a:r>
            <a:r>
              <a:rPr lang="es-ES" dirty="0"/>
              <a:t> and </a:t>
            </a:r>
            <a:r>
              <a:rPr lang="es-ES" dirty="0" err="1"/>
              <a:t>gender</a:t>
            </a:r>
            <a:r>
              <a:rPr lang="es-ES" dirty="0"/>
              <a:t> gap </a:t>
            </a:r>
            <a:r>
              <a:rPr lang="es-ES" dirty="0" err="1"/>
              <a:t>even</a:t>
            </a:r>
            <a:r>
              <a:rPr lang="es-ES" dirty="0"/>
              <a:t> more.</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88245-85B6-465F-B991-5CE2A66E1304}"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28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Our</a:t>
            </a:r>
            <a:r>
              <a:rPr lang="es-ES" dirty="0"/>
              <a:t> </a:t>
            </a:r>
            <a:r>
              <a:rPr lang="es-ES" dirty="0" err="1"/>
              <a:t>solution</a:t>
            </a:r>
            <a:r>
              <a:rPr lang="es-ES" dirty="0"/>
              <a:t> </a:t>
            </a:r>
            <a:r>
              <a:rPr lang="es-ES" dirty="0" err="1"/>
              <a:t>would</a:t>
            </a:r>
            <a:r>
              <a:rPr lang="es-ES" dirty="0"/>
              <a:t> </a:t>
            </a:r>
            <a:r>
              <a:rPr lang="es-ES" dirty="0" err="1"/>
              <a:t>bring</a:t>
            </a:r>
            <a:r>
              <a:rPr lang="es-ES" dirty="0"/>
              <a:t> </a:t>
            </a:r>
            <a:r>
              <a:rPr lang="es-ES" dirty="0" err="1"/>
              <a:t>many</a:t>
            </a:r>
            <a:r>
              <a:rPr lang="es-ES" dirty="0"/>
              <a:t> </a:t>
            </a:r>
            <a:r>
              <a:rPr lang="es-ES" dirty="0" err="1"/>
              <a:t>benefits</a:t>
            </a:r>
            <a:r>
              <a:rPr lang="es-ES" dirty="0"/>
              <a:t> </a:t>
            </a:r>
            <a:r>
              <a:rPr lang="es-ES" dirty="0" err="1"/>
              <a:t>for</a:t>
            </a:r>
            <a:r>
              <a:rPr lang="es-ES" dirty="0"/>
              <a:t> </a:t>
            </a:r>
            <a:r>
              <a:rPr lang="es-ES" dirty="0" err="1"/>
              <a:t>different</a:t>
            </a:r>
            <a:r>
              <a:rPr lang="es-ES" dirty="0"/>
              <a:t> </a:t>
            </a:r>
            <a:r>
              <a:rPr lang="es-ES" dirty="0" err="1"/>
              <a:t>parties</a:t>
            </a:r>
            <a:r>
              <a:rPr lang="es-ES" dirty="0"/>
              <a:t> </a:t>
            </a:r>
            <a:r>
              <a:rPr lang="es-ES" dirty="0" err="1"/>
              <a:t>such</a:t>
            </a:r>
            <a:r>
              <a:rPr lang="es-ES" dirty="0"/>
              <a:t> as more </a:t>
            </a:r>
            <a:r>
              <a:rPr lang="es-ES" dirty="0" err="1"/>
              <a:t>proactivemness</a:t>
            </a:r>
            <a:r>
              <a:rPr lang="es-ES" dirty="0"/>
              <a:t> and </a:t>
            </a:r>
            <a:r>
              <a:rPr lang="es-ES" dirty="0" err="1"/>
              <a:t>better</a:t>
            </a:r>
            <a:r>
              <a:rPr lang="es-ES" dirty="0"/>
              <a:t> </a:t>
            </a:r>
            <a:r>
              <a:rPr lang="es-ES" dirty="0" err="1"/>
              <a:t>resources</a:t>
            </a:r>
            <a:r>
              <a:rPr lang="es-ES" dirty="0"/>
              <a:t> </a:t>
            </a:r>
            <a:r>
              <a:rPr lang="es-ES" dirty="0" err="1"/>
              <a:t>allocation</a:t>
            </a:r>
            <a:r>
              <a:rPr lang="es-ES" dirty="0"/>
              <a:t> </a:t>
            </a:r>
            <a:r>
              <a:rPr lang="es-ES" dirty="0" err="1"/>
              <a:t>for</a:t>
            </a:r>
            <a:r>
              <a:rPr lang="es-ES" dirty="0"/>
              <a:t> </a:t>
            </a:r>
            <a:r>
              <a:rPr lang="es-ES" dirty="0" err="1"/>
              <a:t>governments</a:t>
            </a:r>
            <a:r>
              <a:rPr lang="es-ES" dirty="0"/>
              <a:t>, </a:t>
            </a:r>
            <a:r>
              <a:rPr lang="es-ES" dirty="0" err="1"/>
              <a:t>less</a:t>
            </a:r>
            <a:r>
              <a:rPr lang="es-ES" dirty="0"/>
              <a:t> </a:t>
            </a:r>
            <a:r>
              <a:rPr lang="es-ES" dirty="0" err="1"/>
              <a:t>mortality</a:t>
            </a:r>
            <a:r>
              <a:rPr lang="es-ES" dirty="0"/>
              <a:t> and </a:t>
            </a:r>
            <a:r>
              <a:rPr lang="es-ES" dirty="0" err="1"/>
              <a:t>saturations</a:t>
            </a:r>
            <a:r>
              <a:rPr lang="es-ES" dirty="0"/>
              <a:t> </a:t>
            </a:r>
            <a:r>
              <a:rPr lang="es-ES" dirty="0" err="1"/>
              <a:t>of</a:t>
            </a:r>
            <a:r>
              <a:rPr lang="es-ES" dirty="0"/>
              <a:t> </a:t>
            </a:r>
            <a:r>
              <a:rPr lang="es-ES" dirty="0" err="1"/>
              <a:t>health</a:t>
            </a:r>
            <a:r>
              <a:rPr lang="es-ES" dirty="0"/>
              <a:t> </a:t>
            </a:r>
            <a:r>
              <a:rPr lang="es-ES" dirty="0" err="1"/>
              <a:t>care</a:t>
            </a:r>
            <a:r>
              <a:rPr lang="es-ES" dirty="0"/>
              <a:t> </a:t>
            </a:r>
            <a:r>
              <a:rPr lang="es-ES" dirty="0" err="1"/>
              <a:t>sistems</a:t>
            </a:r>
            <a:r>
              <a:rPr lang="es-ES" dirty="0"/>
              <a:t> and </a:t>
            </a:r>
            <a:r>
              <a:rPr lang="es-ES" dirty="0" err="1"/>
              <a:t>less</a:t>
            </a:r>
            <a:r>
              <a:rPr lang="es-ES" dirty="0"/>
              <a:t> </a:t>
            </a:r>
            <a:r>
              <a:rPr lang="es-ES" dirty="0" err="1"/>
              <a:t>poverty</a:t>
            </a:r>
            <a:r>
              <a:rPr lang="es-ES" dirty="0"/>
              <a:t> and </a:t>
            </a:r>
            <a:r>
              <a:rPr lang="es-ES" dirty="0" err="1"/>
              <a:t>greif</a:t>
            </a:r>
            <a:r>
              <a:rPr lang="es-ES" dirty="0"/>
              <a:t> </a:t>
            </a:r>
            <a:r>
              <a:rPr lang="es-ES" dirty="0" err="1"/>
              <a:t>for</a:t>
            </a:r>
            <a:r>
              <a:rPr lang="es-ES" dirty="0"/>
              <a:t> </a:t>
            </a:r>
            <a:r>
              <a:rPr lang="es-ES" dirty="0" err="1"/>
              <a:t>the</a:t>
            </a:r>
            <a:r>
              <a:rPr lang="es-ES" dirty="0"/>
              <a:t> </a:t>
            </a:r>
            <a:r>
              <a:rPr lang="es-ES" dirty="0" err="1"/>
              <a:t>European</a:t>
            </a:r>
            <a:r>
              <a:rPr lang="es-ES" dirty="0"/>
              <a:t> </a:t>
            </a:r>
            <a:r>
              <a:rPr lang="es-ES" dirty="0" err="1"/>
              <a:t>citizens</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88245-85B6-465F-B991-5CE2A66E1304}"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653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From</a:t>
            </a:r>
            <a:r>
              <a:rPr lang="es-ES" dirty="0"/>
              <a:t> </a:t>
            </a:r>
            <a:r>
              <a:rPr lang="es-ES" dirty="0" err="1"/>
              <a:t>heterogenous</a:t>
            </a:r>
            <a:r>
              <a:rPr lang="es-ES" dirty="0"/>
              <a:t> data </a:t>
            </a:r>
            <a:r>
              <a:rPr lang="es-ES" dirty="0" err="1"/>
              <a:t>sources</a:t>
            </a:r>
            <a:r>
              <a:rPr lang="es-ES" dirty="0"/>
              <a:t> </a:t>
            </a:r>
            <a:r>
              <a:rPr lang="es-ES" dirty="0" err="1"/>
              <a:t>the</a:t>
            </a:r>
            <a:r>
              <a:rPr lang="es-ES" dirty="0"/>
              <a:t> </a:t>
            </a:r>
            <a:r>
              <a:rPr lang="es-ES" dirty="0" err="1"/>
              <a:t>plarform</a:t>
            </a:r>
            <a:r>
              <a:rPr lang="es-ES" dirty="0"/>
              <a:t>, </a:t>
            </a:r>
            <a:r>
              <a:rPr lang="es-ES" dirty="0" err="1"/>
              <a:t>thanks</a:t>
            </a:r>
            <a:r>
              <a:rPr lang="es-ES" dirty="0"/>
              <a:t> </a:t>
            </a:r>
            <a:r>
              <a:rPr lang="es-ES" dirty="0" err="1"/>
              <a:t>to</a:t>
            </a:r>
            <a:r>
              <a:rPr lang="es-ES" dirty="0"/>
              <a:t> </a:t>
            </a:r>
            <a:r>
              <a:rPr lang="es-ES" dirty="0" err="1"/>
              <a:t>diffrent</a:t>
            </a:r>
            <a:r>
              <a:rPr lang="es-ES" dirty="0"/>
              <a:t> </a:t>
            </a:r>
            <a:r>
              <a:rPr lang="es-ES" dirty="0" err="1"/>
              <a:t>algorithms</a:t>
            </a:r>
            <a:r>
              <a:rPr lang="es-ES" dirty="0"/>
              <a:t>, </a:t>
            </a:r>
            <a:r>
              <a:rPr lang="es-ES" dirty="0" err="1"/>
              <a:t>will</a:t>
            </a:r>
            <a:r>
              <a:rPr lang="es-ES" dirty="0"/>
              <a:t> determine </a:t>
            </a:r>
            <a:r>
              <a:rPr lang="es-ES" dirty="0" err="1"/>
              <a:t>according</a:t>
            </a:r>
            <a:r>
              <a:rPr lang="es-ES" dirty="0"/>
              <a:t> </a:t>
            </a:r>
            <a:r>
              <a:rPr lang="es-ES" dirty="0" err="1"/>
              <a:t>to</a:t>
            </a:r>
            <a:r>
              <a:rPr lang="es-ES" dirty="0"/>
              <a:t> </a:t>
            </a:r>
            <a:r>
              <a:rPr lang="es-ES" dirty="0" err="1"/>
              <a:t>the</a:t>
            </a:r>
            <a:r>
              <a:rPr lang="es-ES" dirty="0"/>
              <a:t> crisis </a:t>
            </a:r>
            <a:r>
              <a:rPr lang="es-ES" dirty="0" err="1"/>
              <a:t>type</a:t>
            </a:r>
            <a:r>
              <a:rPr lang="es-ES" dirty="0"/>
              <a:t> and </a:t>
            </a:r>
            <a:r>
              <a:rPr lang="es-ES" dirty="0" err="1"/>
              <a:t>the</a:t>
            </a:r>
            <a:r>
              <a:rPr lang="es-ES" dirty="0"/>
              <a:t> </a:t>
            </a:r>
            <a:r>
              <a:rPr lang="es-ES" dirty="0" err="1"/>
              <a:t>population</a:t>
            </a:r>
            <a:r>
              <a:rPr lang="es-ES" dirty="0"/>
              <a:t> </a:t>
            </a:r>
            <a:r>
              <a:rPr lang="es-ES" dirty="0" err="1"/>
              <a:t>risk</a:t>
            </a:r>
            <a:r>
              <a:rPr lang="es-ES" dirty="0"/>
              <a:t> </a:t>
            </a:r>
            <a:r>
              <a:rPr lang="es-ES" dirty="0" err="1"/>
              <a:t>profiles</a:t>
            </a:r>
            <a:r>
              <a:rPr lang="es-ES" dirty="0"/>
              <a:t>, </a:t>
            </a:r>
            <a:r>
              <a:rPr lang="es-ES" dirty="0" err="1"/>
              <a:t>the</a:t>
            </a:r>
            <a:r>
              <a:rPr lang="es-ES" dirty="0"/>
              <a:t> </a:t>
            </a:r>
            <a:r>
              <a:rPr lang="es-ES" dirty="0" err="1"/>
              <a:t>actions</a:t>
            </a:r>
            <a:r>
              <a:rPr lang="es-ES" dirty="0"/>
              <a:t> and protocoles </a:t>
            </a:r>
            <a:r>
              <a:rPr lang="es-ES" dirty="0" err="1"/>
              <a:t>to</a:t>
            </a:r>
            <a:r>
              <a:rPr lang="es-ES" dirty="0"/>
              <a:t> </a:t>
            </a:r>
            <a:r>
              <a:rPr lang="es-ES" dirty="0" err="1"/>
              <a:t>launch</a:t>
            </a:r>
            <a:r>
              <a:rPr lang="es-ES" dirty="0"/>
              <a:t> </a:t>
            </a:r>
            <a:r>
              <a:rPr lang="es-ES" dirty="0" err="1"/>
              <a:t>with</a:t>
            </a:r>
            <a:r>
              <a:rPr lang="es-ES" dirty="0"/>
              <a:t> </a:t>
            </a:r>
            <a:r>
              <a:rPr lang="es-ES" dirty="0" err="1"/>
              <a:t>each</a:t>
            </a:r>
            <a:r>
              <a:rPr lang="es-ES" dirty="0"/>
              <a:t> </a:t>
            </a:r>
            <a:r>
              <a:rPr lang="es-ES" dirty="0" err="1"/>
              <a:t>stakeholders</a:t>
            </a:r>
            <a:r>
              <a:rPr lang="es-ES" dirty="0"/>
              <a:t> and </a:t>
            </a:r>
            <a:r>
              <a:rPr lang="es-ES" dirty="0" err="1"/>
              <a:t>institutions</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88245-85B6-465F-B991-5CE2A66E1304}"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530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Our</a:t>
            </a:r>
            <a:r>
              <a:rPr lang="es-ES" dirty="0"/>
              <a:t> </a:t>
            </a:r>
            <a:r>
              <a:rPr lang="es-ES" dirty="0" err="1"/>
              <a:t>platform</a:t>
            </a:r>
            <a:r>
              <a:rPr lang="es-ES" dirty="0"/>
              <a:t>, </a:t>
            </a:r>
            <a:r>
              <a:rPr lang="es-ES" dirty="0" err="1"/>
              <a:t>using</a:t>
            </a:r>
            <a:r>
              <a:rPr lang="es-ES" dirty="0"/>
              <a:t> </a:t>
            </a:r>
            <a:r>
              <a:rPr lang="en-US" sz="1200" kern="1200" dirty="0">
                <a:solidFill>
                  <a:schemeClr val="tx1"/>
                </a:solidFill>
                <a:effectLst/>
                <a:latin typeface="+mn-lt"/>
                <a:ea typeface="+mn-ea"/>
                <a:cs typeface="+mn-cs"/>
              </a:rPr>
              <a:t>Big Data, Artificial Intelligence, Predictive Modellings, BPM, </a:t>
            </a:r>
            <a:r>
              <a:rPr lang="en-US" sz="1200" kern="1200" dirty="0" err="1">
                <a:solidFill>
                  <a:schemeClr val="tx1"/>
                </a:solidFill>
                <a:effectLst/>
                <a:latin typeface="+mn-lt"/>
                <a:ea typeface="+mn-ea"/>
                <a:cs typeface="+mn-cs"/>
              </a:rPr>
              <a:t>Geoanalytics</a:t>
            </a:r>
            <a:r>
              <a:rPr lang="en-US" sz="1200" kern="1200" dirty="0">
                <a:solidFill>
                  <a:schemeClr val="tx1"/>
                </a:solidFill>
                <a:effectLst/>
                <a:latin typeface="+mn-lt"/>
                <a:ea typeface="+mn-ea"/>
                <a:cs typeface="+mn-cs"/>
              </a:rPr>
              <a:t>, Graphs and Dashboards will accelerate and ease the interventions required, for a specific and personalized attention.</a:t>
            </a:r>
          </a:p>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88245-85B6-465F-B991-5CE2A66E1304}"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656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By</a:t>
            </a:r>
            <a:r>
              <a:rPr lang="es-ES" dirty="0"/>
              <a:t> </a:t>
            </a:r>
            <a:r>
              <a:rPr lang="es-ES" dirty="0" err="1"/>
              <a:t>means</a:t>
            </a:r>
            <a:r>
              <a:rPr lang="es-ES" dirty="0"/>
              <a:t> </a:t>
            </a:r>
            <a:r>
              <a:rPr lang="es-ES" dirty="0" err="1"/>
              <a:t>of</a:t>
            </a:r>
            <a:r>
              <a:rPr lang="es-ES" dirty="0"/>
              <a:t> </a:t>
            </a:r>
            <a:r>
              <a:rPr lang="es-ES" dirty="0" err="1"/>
              <a:t>specific</a:t>
            </a:r>
            <a:r>
              <a:rPr lang="es-ES" dirty="0"/>
              <a:t> </a:t>
            </a:r>
            <a:r>
              <a:rPr lang="es-ES" dirty="0" err="1"/>
              <a:t>dashboards</a:t>
            </a:r>
            <a:r>
              <a:rPr lang="es-ES" dirty="0"/>
              <a:t> </a:t>
            </a:r>
            <a:r>
              <a:rPr lang="es-ES" dirty="0" err="1"/>
              <a:t>with</a:t>
            </a:r>
            <a:r>
              <a:rPr lang="es-ES" dirty="0"/>
              <a:t> real time </a:t>
            </a:r>
            <a:r>
              <a:rPr lang="es-ES" dirty="0" err="1"/>
              <a:t>analyisis</a:t>
            </a:r>
            <a:r>
              <a:rPr lang="es-ES" dirty="0"/>
              <a:t>, </a:t>
            </a:r>
            <a:r>
              <a:rPr lang="es-ES" dirty="0" err="1"/>
              <a:t>our</a:t>
            </a:r>
            <a:r>
              <a:rPr lang="es-ES" dirty="0"/>
              <a:t> </a:t>
            </a:r>
            <a:r>
              <a:rPr lang="es-ES" dirty="0" err="1"/>
              <a:t>tool</a:t>
            </a:r>
            <a:r>
              <a:rPr lang="es-ES" dirty="0"/>
              <a:t> </a:t>
            </a:r>
            <a:r>
              <a:rPr lang="es-ES" dirty="0" err="1"/>
              <a:t>will</a:t>
            </a:r>
            <a:r>
              <a:rPr lang="es-ES" dirty="0"/>
              <a:t> </a:t>
            </a:r>
            <a:r>
              <a:rPr lang="es-ES" dirty="0" err="1"/>
              <a:t>facilitate</a:t>
            </a:r>
            <a:r>
              <a:rPr lang="es-ES" dirty="0"/>
              <a:t> a data </a:t>
            </a:r>
            <a:r>
              <a:rPr lang="es-ES" dirty="0" err="1"/>
              <a:t>vizualization</a:t>
            </a:r>
            <a:r>
              <a:rPr lang="es-ES" dirty="0"/>
              <a:t>, </a:t>
            </a:r>
            <a:r>
              <a:rPr lang="es-ES" dirty="0" err="1"/>
              <a:t>sending</a:t>
            </a:r>
            <a:r>
              <a:rPr lang="es-ES" dirty="0"/>
              <a:t> </a:t>
            </a:r>
            <a:r>
              <a:rPr lang="es-ES" dirty="0" err="1"/>
              <a:t>warning</a:t>
            </a:r>
            <a:r>
              <a:rPr lang="es-ES" dirty="0"/>
              <a:t> </a:t>
            </a:r>
            <a:r>
              <a:rPr lang="es-ES" dirty="0" err="1"/>
              <a:t>alerts</a:t>
            </a:r>
            <a:r>
              <a:rPr lang="es-ES" dirty="0"/>
              <a:t> and </a:t>
            </a:r>
            <a:r>
              <a:rPr lang="es-ES" dirty="0" err="1"/>
              <a:t>producing</a:t>
            </a:r>
            <a:r>
              <a:rPr lang="es-ES" dirty="0"/>
              <a:t> </a:t>
            </a:r>
            <a:r>
              <a:rPr lang="es-ES" dirty="0" err="1"/>
              <a:t>specific</a:t>
            </a:r>
            <a:r>
              <a:rPr lang="es-ES" dirty="0"/>
              <a:t> </a:t>
            </a:r>
            <a:r>
              <a:rPr lang="es-ES" dirty="0" err="1"/>
              <a:t>intervention</a:t>
            </a:r>
            <a:r>
              <a:rPr lang="es-ES" dirty="0"/>
              <a:t> protocoles at a global and </a:t>
            </a:r>
            <a:r>
              <a:rPr lang="es-ES" dirty="0" err="1"/>
              <a:t>national</a:t>
            </a:r>
            <a:r>
              <a:rPr lang="es-ES" dirty="0"/>
              <a:t> </a:t>
            </a:r>
            <a:r>
              <a:rPr lang="es-ES" dirty="0" err="1"/>
              <a:t>level</a:t>
            </a:r>
            <a:r>
              <a:rPr lang="es-ES" dirty="0"/>
              <a:t> </a:t>
            </a:r>
            <a:r>
              <a:rPr lang="es-ES" dirty="0" err="1"/>
              <a:t>for</a:t>
            </a:r>
            <a:r>
              <a:rPr lang="es-ES" dirty="0"/>
              <a:t> </a:t>
            </a:r>
            <a:r>
              <a:rPr lang="es-ES" dirty="0" err="1"/>
              <a:t>the</a:t>
            </a:r>
            <a:r>
              <a:rPr lang="es-ES" dirty="0"/>
              <a:t> </a:t>
            </a:r>
            <a:r>
              <a:rPr lang="es-ES" dirty="0" err="1"/>
              <a:t>most</a:t>
            </a:r>
            <a:r>
              <a:rPr lang="es-ES" dirty="0"/>
              <a:t> vulnerable </a:t>
            </a:r>
            <a:r>
              <a:rPr lang="es-ES" dirty="0" err="1"/>
              <a:t>citizens</a:t>
            </a:r>
            <a:r>
              <a:rPr lang="es-ES" dirty="0"/>
              <a:t>.</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388245-85B6-465F-B991-5CE2A66E1304}"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91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4/27/2020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561406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4/27/2020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91982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4/27/2020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641751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4/27/2020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2916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4/27/2020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297638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4/27/2020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01329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4/27/2020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60780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4/27/2020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083944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4/27/2020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612073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4/27/2020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129635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4/27/2020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291661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4/27/2020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‹Nº›</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162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0000"/>
        </a:lnSpc>
        <a:spcBef>
          <a:spcPct val="0"/>
        </a:spcBef>
        <a:buNone/>
        <a:defRPr sz="5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5.png"/><Relationship Id="rId18" Type="http://schemas.openxmlformats.org/officeDocument/2006/relationships/image" Target="../media/image31.png"/><Relationship Id="rId3" Type="http://schemas.openxmlformats.org/officeDocument/2006/relationships/slideLayout" Target="../slideLayouts/slideLayout7.xml"/><Relationship Id="rId7" Type="http://schemas.openxmlformats.org/officeDocument/2006/relationships/image" Target="../media/image25.png"/><Relationship Id="rId12" Type="http://schemas.openxmlformats.org/officeDocument/2006/relationships/image" Target="../media/image2.png"/><Relationship Id="rId17" Type="http://schemas.openxmlformats.org/officeDocument/2006/relationships/image" Target="../media/image30.png"/><Relationship Id="rId2" Type="http://schemas.openxmlformats.org/officeDocument/2006/relationships/audio" Target="../media/media1.m4a"/><Relationship Id="rId16" Type="http://schemas.openxmlformats.org/officeDocument/2006/relationships/image" Target="../media/image18.jpeg"/><Relationship Id="rId1" Type="http://schemas.microsoft.com/office/2007/relationships/media" Target="../media/media1.m4a"/><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notesSlide" Target="../notesSlides/notesSlide8.xml"/><Relationship Id="rId9" Type="http://schemas.openxmlformats.org/officeDocument/2006/relationships/image" Target="../media/image27.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0.png"/><Relationship Id="rId7" Type="http://schemas.openxmlformats.org/officeDocument/2006/relationships/image" Target="../media/image40.jpe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18.jpe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2.png"/><Relationship Id="rId7" Type="http://schemas.openxmlformats.org/officeDocument/2006/relationships/diagramColors" Target="../diagrams/colors2.xm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55.jpeg"/><Relationship Id="rId5" Type="http://schemas.openxmlformats.org/officeDocument/2006/relationships/diagramLayout" Target="../diagrams/layout2.xml"/><Relationship Id="rId10" Type="http://schemas.openxmlformats.org/officeDocument/2006/relationships/image" Target="../media/image54.png"/><Relationship Id="rId4" Type="http://schemas.openxmlformats.org/officeDocument/2006/relationships/diagramData" Target="../diagrams/data2.xml"/><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1.png"/><Relationship Id="rId5" Type="http://schemas.openxmlformats.org/officeDocument/2006/relationships/image" Target="../media/image5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png"/><Relationship Id="rId5" Type="http://schemas.openxmlformats.org/officeDocument/2006/relationships/diagramQuickStyle" Target="../diagrams/quickStyle1.xml"/><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2D78C-1D4D-4EAE-9A92-DCD9F5D035A8}"/>
              </a:ext>
            </a:extLst>
          </p:cNvPr>
          <p:cNvPicPr>
            <a:picLocks noChangeAspect="1"/>
          </p:cNvPicPr>
          <p:nvPr/>
        </p:nvPicPr>
        <p:blipFill rotWithShape="1">
          <a:blip r:embed="rId3"/>
          <a:srcRect t="7045" b="17955"/>
          <a:stretch/>
        </p:blipFill>
        <p:spPr>
          <a:xfrm>
            <a:off x="3052" y="0"/>
            <a:ext cx="12191997" cy="6858022"/>
          </a:xfrm>
          <a:prstGeom prst="rect">
            <a:avLst/>
          </a:prstGeom>
        </p:spPr>
      </p:pic>
      <p:sp>
        <p:nvSpPr>
          <p:cNvPr id="9" name="Rectangle 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w Cen MT" panose="020F0502020204030204"/>
              <a:ea typeface="+mn-ea"/>
              <a:cs typeface="+mn-cs"/>
            </a:endParaRPr>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Tw Cen MT" panose="020F0502020204030204"/>
              <a:ea typeface="+mn-ea"/>
              <a:cs typeface="+mn-cs"/>
            </a:endParaRPr>
          </a:p>
        </p:txBody>
      </p:sp>
      <p:sp>
        <p:nvSpPr>
          <p:cNvPr id="2" name="Título 1">
            <a:extLst>
              <a:ext uri="{FF2B5EF4-FFF2-40B4-BE49-F238E27FC236}">
                <a16:creationId xmlns:a16="http://schemas.microsoft.com/office/drawing/2014/main" id="{EDC94760-0B26-4A75-B758-328C872CA7BA}"/>
              </a:ext>
            </a:extLst>
          </p:cNvPr>
          <p:cNvSpPr>
            <a:spLocks noGrp="1"/>
          </p:cNvSpPr>
          <p:nvPr>
            <p:ph type="ctrTitle"/>
          </p:nvPr>
        </p:nvSpPr>
        <p:spPr>
          <a:xfrm>
            <a:off x="1" y="0"/>
            <a:ext cx="7301948" cy="3569242"/>
          </a:xfrm>
        </p:spPr>
        <p:txBody>
          <a:bodyPr anchor="t">
            <a:normAutofit/>
          </a:bodyPr>
          <a:lstStyle/>
          <a:p>
            <a:pPr algn="ctr"/>
            <a:r>
              <a:rPr lang="en-GB" sz="6000" b="1" dirty="0"/>
              <a:t>Risk Population Management Platform (PGPR)</a:t>
            </a:r>
            <a:endParaRPr lang="en-GB" sz="6000" dirty="0">
              <a:solidFill>
                <a:schemeClr val="bg1"/>
              </a:solidFill>
            </a:endParaRPr>
          </a:p>
        </p:txBody>
      </p:sp>
      <p:sp>
        <p:nvSpPr>
          <p:cNvPr id="3" name="Subtítulo 2">
            <a:extLst>
              <a:ext uri="{FF2B5EF4-FFF2-40B4-BE49-F238E27FC236}">
                <a16:creationId xmlns:a16="http://schemas.microsoft.com/office/drawing/2014/main" id="{93491ECC-B1C4-4B99-84F3-EC0C1F6ABE9F}"/>
              </a:ext>
            </a:extLst>
          </p:cNvPr>
          <p:cNvSpPr>
            <a:spLocks noGrp="1"/>
          </p:cNvSpPr>
          <p:nvPr>
            <p:ph type="subTitle" idx="1"/>
          </p:nvPr>
        </p:nvSpPr>
        <p:spPr>
          <a:xfrm>
            <a:off x="5844209" y="4683666"/>
            <a:ext cx="6162260" cy="1783829"/>
          </a:xfrm>
        </p:spPr>
        <p:txBody>
          <a:bodyPr anchor="ctr">
            <a:normAutofit lnSpcReduction="10000"/>
          </a:bodyPr>
          <a:lstStyle/>
          <a:p>
            <a:pPr algn="r">
              <a:lnSpc>
                <a:spcPct val="100000"/>
              </a:lnSpc>
            </a:pPr>
            <a:r>
              <a:rPr lang="en-US" sz="2000" dirty="0">
                <a:solidFill>
                  <a:schemeClr val="bg1"/>
                </a:solidFill>
              </a:rPr>
              <a:t>ATTENTION AND Prevention Strategy </a:t>
            </a:r>
          </a:p>
          <a:p>
            <a:pPr algn="r">
              <a:lnSpc>
                <a:spcPct val="100000"/>
              </a:lnSpc>
            </a:pPr>
            <a:r>
              <a:rPr lang="en-US" sz="2000" dirty="0">
                <a:solidFill>
                  <a:schemeClr val="bg1"/>
                </a:solidFill>
              </a:rPr>
              <a:t>primary prevention FOR VULNERABLE population in SITUATIONS OF emergencies LIKE COVID 19 OR ANY OTHER CATASTROPHEES </a:t>
            </a:r>
            <a:endParaRPr lang="en-GB" sz="2000" dirty="0">
              <a:solidFill>
                <a:schemeClr val="bg1"/>
              </a:solidFill>
            </a:endParaRPr>
          </a:p>
        </p:txBody>
      </p:sp>
      <p:pic>
        <p:nvPicPr>
          <p:cNvPr id="7" name="Logo">
            <a:extLst>
              <a:ext uri="{FF2B5EF4-FFF2-40B4-BE49-F238E27FC236}">
                <a16:creationId xmlns:a16="http://schemas.microsoft.com/office/drawing/2014/main" id="{8842B17A-CCD1-46D2-8FB3-59FE1337F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100" y="14027"/>
            <a:ext cx="1080000" cy="1057632"/>
          </a:xfrm>
          <a:prstGeom prst="rect">
            <a:avLst/>
          </a:prstGeom>
        </p:spPr>
      </p:pic>
    </p:spTree>
    <p:extLst>
      <p:ext uri="{BB962C8B-B14F-4D97-AF65-F5344CB8AC3E}">
        <p14:creationId xmlns:p14="http://schemas.microsoft.com/office/powerpoint/2010/main" val="3774922821"/>
      </p:ext>
    </p:extLst>
  </p:cSld>
  <p:clrMapOvr>
    <a:masterClrMapping/>
  </p:clrMapOvr>
  <mc:AlternateContent xmlns:mc="http://schemas.openxmlformats.org/markup-compatibility/2006" xmlns:p14="http://schemas.microsoft.com/office/powerpoint/2010/main">
    <mc:Choice Requires="p14">
      <p:transition spd="slow" p14:dur="2000" advTm="20055"/>
    </mc:Choice>
    <mc:Fallback xmlns="">
      <p:transition spd="slow" advTm="2005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25">
            <a:extLst>
              <a:ext uri="{FF2B5EF4-FFF2-40B4-BE49-F238E27FC236}">
                <a16:creationId xmlns:a16="http://schemas.microsoft.com/office/drawing/2014/main" id="{A9FF8443-2B44-464A-9C9F-FBF63B3F8DA1}"/>
              </a:ext>
            </a:extLst>
          </p:cNvPr>
          <p:cNvSpPr/>
          <p:nvPr/>
        </p:nvSpPr>
        <p:spPr>
          <a:xfrm>
            <a:off x="1595901" y="943391"/>
            <a:ext cx="5584341" cy="53030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3" name="Título 1">
            <a:extLst>
              <a:ext uri="{FF2B5EF4-FFF2-40B4-BE49-F238E27FC236}">
                <a16:creationId xmlns:a16="http://schemas.microsoft.com/office/drawing/2014/main" id="{029BAF31-9546-44A4-BFEE-8BE69797DA06}"/>
              </a:ext>
            </a:extLst>
          </p:cNvPr>
          <p:cNvSpPr txBox="1">
            <a:spLocks/>
          </p:cNvSpPr>
          <p:nvPr/>
        </p:nvSpPr>
        <p:spPr>
          <a:xfrm>
            <a:off x="1191762" y="127259"/>
            <a:ext cx="9144000" cy="634117"/>
          </a:xfrm>
          <a:prstGeom prst="rect">
            <a:avLst/>
          </a:prstGeom>
        </p:spPr>
        <p:txBody>
          <a:bodyPr vert="horz" lIns="91440" tIns="45720" rIns="91440" bIns="45720" rtlCol="0" anchor="ctr">
            <a:normAutofit fontScale="90000"/>
          </a:bodyPr>
          <a:lstStyle>
            <a:lvl1pPr algn="ctr" defTabSz="914400">
              <a:lnSpc>
                <a:spcPct val="80000"/>
              </a:lnSpc>
              <a:spcBef>
                <a:spcPct val="0"/>
              </a:spcBef>
              <a:buNone/>
              <a:defRPr sz="4000" b="1" i="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GB" sz="4000" b="1" i="0" u="none" strike="noStrike" kern="1200" cap="none" spc="-50" normalizeH="0" baseline="0" noProof="0" dirty="0">
                <a:ln>
                  <a:noFill/>
                </a:ln>
                <a:solidFill>
                  <a:srgbClr val="000000">
                    <a:lumMod val="75000"/>
                    <a:lumOff val="25000"/>
                  </a:srgbClr>
                </a:solidFill>
                <a:effectLst/>
                <a:uLnTx/>
                <a:uFillTx/>
                <a:latin typeface="Tw Cen MT" panose="020F0302020204030204"/>
                <a:ea typeface="+mj-ea"/>
                <a:cs typeface="+mj-cs"/>
              </a:rPr>
              <a:t>Risk Population Management Platform (PGPR)</a:t>
            </a:r>
          </a:p>
        </p:txBody>
      </p:sp>
      <p:sp>
        <p:nvSpPr>
          <p:cNvPr id="4" name="Rectángulo redondeado 5">
            <a:extLst>
              <a:ext uri="{FF2B5EF4-FFF2-40B4-BE49-F238E27FC236}">
                <a16:creationId xmlns:a16="http://schemas.microsoft.com/office/drawing/2014/main" id="{B42651E2-8609-4C6A-8B1F-F782E2A9763A}"/>
              </a:ext>
            </a:extLst>
          </p:cNvPr>
          <p:cNvSpPr/>
          <p:nvPr/>
        </p:nvSpPr>
        <p:spPr>
          <a:xfrm>
            <a:off x="1700622" y="2751779"/>
            <a:ext cx="1478336" cy="1993695"/>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FFFFFF"/>
                </a:solidFill>
                <a:effectLst/>
                <a:uLnTx/>
                <a:uFillTx/>
                <a:latin typeface="Tw Cen MT" panose="020F0502020204030204"/>
                <a:ea typeface="+mn-ea"/>
                <a:cs typeface="+mn-cs"/>
              </a:rPr>
              <a:t>Data Collection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Real Time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Import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SQL Query</a:t>
            </a:r>
          </a:p>
        </p:txBody>
      </p:sp>
      <p:sp>
        <p:nvSpPr>
          <p:cNvPr id="5" name="Rectángulo redondeado 7">
            <a:extLst>
              <a:ext uri="{FF2B5EF4-FFF2-40B4-BE49-F238E27FC236}">
                <a16:creationId xmlns:a16="http://schemas.microsoft.com/office/drawing/2014/main" id="{F3A83DB0-BDEA-4909-AC94-720989664F34}"/>
              </a:ext>
            </a:extLst>
          </p:cNvPr>
          <p:cNvSpPr/>
          <p:nvPr/>
        </p:nvSpPr>
        <p:spPr>
          <a:xfrm>
            <a:off x="3534071" y="2751779"/>
            <a:ext cx="1678081" cy="199664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Data Curation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Normalization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Cleaning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Storage</a:t>
            </a:r>
          </a:p>
        </p:txBody>
      </p:sp>
      <p:sp>
        <p:nvSpPr>
          <p:cNvPr id="6" name="Rectángulo redondeado 8">
            <a:extLst>
              <a:ext uri="{FF2B5EF4-FFF2-40B4-BE49-F238E27FC236}">
                <a16:creationId xmlns:a16="http://schemas.microsoft.com/office/drawing/2014/main" id="{7827D7D9-0EE7-4029-994F-6A25F2E35647}"/>
              </a:ext>
            </a:extLst>
          </p:cNvPr>
          <p:cNvSpPr/>
          <p:nvPr/>
        </p:nvSpPr>
        <p:spPr>
          <a:xfrm>
            <a:off x="5567265" y="2751779"/>
            <a:ext cx="1583056" cy="2061194"/>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Analytics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Machine Learning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Analytics</a:t>
            </a:r>
          </a:p>
        </p:txBody>
      </p:sp>
      <p:sp>
        <p:nvSpPr>
          <p:cNvPr id="7" name="Rectángulo redondeado 9">
            <a:extLst>
              <a:ext uri="{FF2B5EF4-FFF2-40B4-BE49-F238E27FC236}">
                <a16:creationId xmlns:a16="http://schemas.microsoft.com/office/drawing/2014/main" id="{1E64EC76-0002-46E7-B694-503FB10D3DE9}"/>
              </a:ext>
            </a:extLst>
          </p:cNvPr>
          <p:cNvSpPr/>
          <p:nvPr/>
        </p:nvSpPr>
        <p:spPr>
          <a:xfrm>
            <a:off x="7509286" y="3536969"/>
            <a:ext cx="1619855" cy="2061194"/>
          </a:xfrm>
          <a:prstGeom prst="roundRect">
            <a:avLst/>
          </a:prstGeom>
          <a:solidFill>
            <a:srgbClr val="CC00FF"/>
          </a:solidFill>
          <a:ln>
            <a:no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FFFFFF"/>
                </a:solidFill>
                <a:effectLst/>
                <a:uLnTx/>
                <a:uFillTx/>
                <a:latin typeface="Tw Cen MT" panose="020F0502020204030204"/>
                <a:ea typeface="+mn-ea"/>
                <a:cs typeface="+mn-cs"/>
              </a:rPr>
              <a:t>Visualization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Dashboard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Graphs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D3 </a:t>
            </a:r>
            <a:r>
              <a:rPr kumimoji="0" lang="en-GB" sz="1800" b="0" i="0" u="none" strike="noStrike" kern="1200" cap="none" spc="0" normalizeH="0" baseline="0" noProof="0" dirty="0" err="1">
                <a:ln>
                  <a:noFill/>
                </a:ln>
                <a:solidFill>
                  <a:srgbClr val="FFFFFF"/>
                </a:solidFill>
                <a:effectLst/>
                <a:uLnTx/>
                <a:uFillTx/>
                <a:latin typeface="Tw Cen MT" panose="020F0502020204030204"/>
                <a:ea typeface="+mn-ea"/>
                <a:cs typeface="+mn-cs"/>
              </a:rPr>
              <a:t>js</a:t>
            </a: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8" name="Flecha derecha 10">
            <a:extLst>
              <a:ext uri="{FF2B5EF4-FFF2-40B4-BE49-F238E27FC236}">
                <a16:creationId xmlns:a16="http://schemas.microsoft.com/office/drawing/2014/main" id="{17DF5328-72B3-4032-BA08-D19264BCDD3C}"/>
              </a:ext>
            </a:extLst>
          </p:cNvPr>
          <p:cNvSpPr/>
          <p:nvPr/>
        </p:nvSpPr>
        <p:spPr>
          <a:xfrm>
            <a:off x="3221990" y="3624913"/>
            <a:ext cx="279698" cy="247426"/>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9" name="Flecha derecha 11">
            <a:extLst>
              <a:ext uri="{FF2B5EF4-FFF2-40B4-BE49-F238E27FC236}">
                <a16:creationId xmlns:a16="http://schemas.microsoft.com/office/drawing/2014/main" id="{A4B5E45B-9BE7-41F6-9CDA-3A3A06A54F7B}"/>
              </a:ext>
            </a:extLst>
          </p:cNvPr>
          <p:cNvSpPr/>
          <p:nvPr/>
        </p:nvSpPr>
        <p:spPr>
          <a:xfrm>
            <a:off x="5266051" y="3658663"/>
            <a:ext cx="279698" cy="24742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10" name="Flecha derecha 12">
            <a:extLst>
              <a:ext uri="{FF2B5EF4-FFF2-40B4-BE49-F238E27FC236}">
                <a16:creationId xmlns:a16="http://schemas.microsoft.com/office/drawing/2014/main" id="{1292CDF6-E68E-47E2-9AA9-EB521A4CD1F6}"/>
              </a:ext>
            </a:extLst>
          </p:cNvPr>
          <p:cNvSpPr/>
          <p:nvPr/>
        </p:nvSpPr>
        <p:spPr>
          <a:xfrm>
            <a:off x="7222095" y="3606639"/>
            <a:ext cx="279698" cy="24742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11" name="Rectángulo redondeado 13">
            <a:extLst>
              <a:ext uri="{FF2B5EF4-FFF2-40B4-BE49-F238E27FC236}">
                <a16:creationId xmlns:a16="http://schemas.microsoft.com/office/drawing/2014/main" id="{05AB9A67-3539-4285-AAC6-A54A97475BAB}"/>
              </a:ext>
            </a:extLst>
          </p:cNvPr>
          <p:cNvSpPr/>
          <p:nvPr/>
        </p:nvSpPr>
        <p:spPr>
          <a:xfrm>
            <a:off x="86582" y="1127376"/>
            <a:ext cx="1206070" cy="355086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FFFFFF"/>
                </a:solidFill>
                <a:effectLst/>
                <a:uLnTx/>
                <a:uFillTx/>
                <a:latin typeface="Tw Cen MT" panose="020F0502020204030204"/>
                <a:ea typeface="+mn-ea"/>
                <a:cs typeface="+mn-cs"/>
              </a:rPr>
              <a:t>Heterogenous Data Sources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(Healthcare,  Open Data,..)</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RDB</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NoSQL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RDF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CSV,..</a:t>
            </a:r>
          </a:p>
        </p:txBody>
      </p:sp>
      <p:sp>
        <p:nvSpPr>
          <p:cNvPr id="12" name="Flecha derecha 15">
            <a:extLst>
              <a:ext uri="{FF2B5EF4-FFF2-40B4-BE49-F238E27FC236}">
                <a16:creationId xmlns:a16="http://schemas.microsoft.com/office/drawing/2014/main" id="{7AA65F30-2BF3-430B-84C4-ADBDE8D921F3}"/>
              </a:ext>
            </a:extLst>
          </p:cNvPr>
          <p:cNvSpPr/>
          <p:nvPr/>
        </p:nvSpPr>
        <p:spPr>
          <a:xfrm>
            <a:off x="1300013" y="3248675"/>
            <a:ext cx="279698" cy="247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13" name="Flecha derecha 16">
            <a:extLst>
              <a:ext uri="{FF2B5EF4-FFF2-40B4-BE49-F238E27FC236}">
                <a16:creationId xmlns:a16="http://schemas.microsoft.com/office/drawing/2014/main" id="{F3CC4640-0904-451C-AE87-E3BBBA583A5C}"/>
              </a:ext>
            </a:extLst>
          </p:cNvPr>
          <p:cNvSpPr/>
          <p:nvPr/>
        </p:nvSpPr>
        <p:spPr>
          <a:xfrm rot="10800000">
            <a:off x="1273845" y="3658663"/>
            <a:ext cx="279698" cy="247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14" name="Rectángulo redondeado 17">
            <a:extLst>
              <a:ext uri="{FF2B5EF4-FFF2-40B4-BE49-F238E27FC236}">
                <a16:creationId xmlns:a16="http://schemas.microsoft.com/office/drawing/2014/main" id="{53C7C92B-19A0-48B3-87A1-D963ADBDFC2A}"/>
              </a:ext>
            </a:extLst>
          </p:cNvPr>
          <p:cNvSpPr/>
          <p:nvPr/>
        </p:nvSpPr>
        <p:spPr>
          <a:xfrm>
            <a:off x="1900646" y="5216346"/>
            <a:ext cx="4810855" cy="80138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Data Storage Layer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pic>
        <p:nvPicPr>
          <p:cNvPr id="15" name="Imagen 14" descr="Imagen que contiene azul, botella, sartén&#10;&#10;Descripción generada automáticamente">
            <a:extLst>
              <a:ext uri="{FF2B5EF4-FFF2-40B4-BE49-F238E27FC236}">
                <a16:creationId xmlns:a16="http://schemas.microsoft.com/office/drawing/2014/main" id="{0B2CF44B-40F8-49CF-8455-FA81A39B54F8}"/>
              </a:ext>
            </a:extLst>
          </p:cNvPr>
          <p:cNvPicPr>
            <a:picLocks noChangeAspect="1"/>
          </p:cNvPicPr>
          <p:nvPr/>
        </p:nvPicPr>
        <p:blipFill>
          <a:blip r:embed="rId5"/>
          <a:stretch>
            <a:fillRect/>
          </a:stretch>
        </p:blipFill>
        <p:spPr>
          <a:xfrm>
            <a:off x="5780405" y="5370681"/>
            <a:ext cx="449357" cy="540690"/>
          </a:xfrm>
          <a:prstGeom prst="rect">
            <a:avLst/>
          </a:prstGeom>
        </p:spPr>
      </p:pic>
      <p:pic>
        <p:nvPicPr>
          <p:cNvPr id="16" name="Imagen 15" descr="Imagen que contiene azul, botella, sartén&#10;&#10;Descripción generada automáticamente">
            <a:extLst>
              <a:ext uri="{FF2B5EF4-FFF2-40B4-BE49-F238E27FC236}">
                <a16:creationId xmlns:a16="http://schemas.microsoft.com/office/drawing/2014/main" id="{719B0E85-F37F-49C2-90D3-5EA2C216018D}"/>
              </a:ext>
            </a:extLst>
          </p:cNvPr>
          <p:cNvPicPr>
            <a:picLocks noChangeAspect="1"/>
          </p:cNvPicPr>
          <p:nvPr/>
        </p:nvPicPr>
        <p:blipFill>
          <a:blip r:embed="rId5"/>
          <a:stretch>
            <a:fillRect/>
          </a:stretch>
        </p:blipFill>
        <p:spPr>
          <a:xfrm>
            <a:off x="6262144" y="5370681"/>
            <a:ext cx="449357" cy="540690"/>
          </a:xfrm>
          <a:prstGeom prst="rect">
            <a:avLst/>
          </a:prstGeom>
        </p:spPr>
      </p:pic>
      <p:pic>
        <p:nvPicPr>
          <p:cNvPr id="17" name="Imagen 16" descr="Imagen que contiene azul, botella, sartén&#10;&#10;Descripción generada automáticamente">
            <a:extLst>
              <a:ext uri="{FF2B5EF4-FFF2-40B4-BE49-F238E27FC236}">
                <a16:creationId xmlns:a16="http://schemas.microsoft.com/office/drawing/2014/main" id="{3F422194-AA28-445A-A7C8-67B320DCFF90}"/>
              </a:ext>
            </a:extLst>
          </p:cNvPr>
          <p:cNvPicPr>
            <a:picLocks noChangeAspect="1"/>
          </p:cNvPicPr>
          <p:nvPr/>
        </p:nvPicPr>
        <p:blipFill>
          <a:blip r:embed="rId5"/>
          <a:stretch>
            <a:fillRect/>
          </a:stretch>
        </p:blipFill>
        <p:spPr>
          <a:xfrm>
            <a:off x="2026237" y="5342105"/>
            <a:ext cx="449357" cy="540690"/>
          </a:xfrm>
          <a:prstGeom prst="rect">
            <a:avLst/>
          </a:prstGeom>
        </p:spPr>
      </p:pic>
      <p:pic>
        <p:nvPicPr>
          <p:cNvPr id="18" name="Imagen 17" descr="Imagen que contiene azul, botella, sartén&#10;&#10;Descripción generada automáticamente">
            <a:extLst>
              <a:ext uri="{FF2B5EF4-FFF2-40B4-BE49-F238E27FC236}">
                <a16:creationId xmlns:a16="http://schemas.microsoft.com/office/drawing/2014/main" id="{994C17A6-A57E-4C99-BAAD-45A9C4E0882E}"/>
              </a:ext>
            </a:extLst>
          </p:cNvPr>
          <p:cNvPicPr>
            <a:picLocks noChangeAspect="1"/>
          </p:cNvPicPr>
          <p:nvPr/>
        </p:nvPicPr>
        <p:blipFill>
          <a:blip r:embed="rId5"/>
          <a:stretch>
            <a:fillRect/>
          </a:stretch>
        </p:blipFill>
        <p:spPr>
          <a:xfrm>
            <a:off x="2507976" y="5342105"/>
            <a:ext cx="449357" cy="540690"/>
          </a:xfrm>
          <a:prstGeom prst="rect">
            <a:avLst/>
          </a:prstGeom>
        </p:spPr>
      </p:pic>
      <p:sp>
        <p:nvSpPr>
          <p:cNvPr id="19" name="Flecha abajo 20">
            <a:extLst>
              <a:ext uri="{FF2B5EF4-FFF2-40B4-BE49-F238E27FC236}">
                <a16:creationId xmlns:a16="http://schemas.microsoft.com/office/drawing/2014/main" id="{F125DF43-3CAB-4C78-A231-7ADE7E756D49}"/>
              </a:ext>
            </a:extLst>
          </p:cNvPr>
          <p:cNvSpPr/>
          <p:nvPr/>
        </p:nvSpPr>
        <p:spPr>
          <a:xfrm>
            <a:off x="4155000" y="4802322"/>
            <a:ext cx="484632" cy="41402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20" name="Flecha abajo 21">
            <a:extLst>
              <a:ext uri="{FF2B5EF4-FFF2-40B4-BE49-F238E27FC236}">
                <a16:creationId xmlns:a16="http://schemas.microsoft.com/office/drawing/2014/main" id="{783EE1E6-D43D-47DE-A51A-CBF0DAEC6A66}"/>
              </a:ext>
            </a:extLst>
          </p:cNvPr>
          <p:cNvSpPr/>
          <p:nvPr/>
        </p:nvSpPr>
        <p:spPr>
          <a:xfrm rot="10800000">
            <a:off x="6226869" y="4829606"/>
            <a:ext cx="484632" cy="414024"/>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21" name="Rectángulo redondeado 22">
            <a:extLst>
              <a:ext uri="{FF2B5EF4-FFF2-40B4-BE49-F238E27FC236}">
                <a16:creationId xmlns:a16="http://schemas.microsoft.com/office/drawing/2014/main" id="{A18EF3B9-C1B1-4DAE-862A-978404A7C919}"/>
              </a:ext>
            </a:extLst>
          </p:cNvPr>
          <p:cNvSpPr/>
          <p:nvPr/>
        </p:nvSpPr>
        <p:spPr>
          <a:xfrm>
            <a:off x="1700622" y="1676061"/>
            <a:ext cx="5437262" cy="557432"/>
          </a:xfrm>
          <a:prstGeom prst="roundRect">
            <a:avLst/>
          </a:prstGeom>
          <a:solidFill>
            <a:srgbClr val="CC00FF"/>
          </a:solidFill>
          <a:ln>
            <a:no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FFFFFF"/>
                </a:solidFill>
                <a:effectLst/>
                <a:uLnTx/>
                <a:uFillTx/>
                <a:latin typeface="Tw Cen MT" panose="020F0502020204030204"/>
                <a:ea typeface="+mn-ea"/>
                <a:cs typeface="+mn-cs"/>
              </a:rPr>
              <a:t>Semantic Knowledge Layer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22" name="Flecha abajo 23">
            <a:extLst>
              <a:ext uri="{FF2B5EF4-FFF2-40B4-BE49-F238E27FC236}">
                <a16:creationId xmlns:a16="http://schemas.microsoft.com/office/drawing/2014/main" id="{16DA5BEA-0CF2-47A1-BA8A-E7F7A579E912}"/>
              </a:ext>
            </a:extLst>
          </p:cNvPr>
          <p:cNvSpPr/>
          <p:nvPr/>
        </p:nvSpPr>
        <p:spPr>
          <a:xfrm>
            <a:off x="4325902" y="2255088"/>
            <a:ext cx="484632" cy="4140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23" name="Flecha abajo 24">
            <a:extLst>
              <a:ext uri="{FF2B5EF4-FFF2-40B4-BE49-F238E27FC236}">
                <a16:creationId xmlns:a16="http://schemas.microsoft.com/office/drawing/2014/main" id="{0FC326AE-74B2-4CE6-ACBF-6525DF6C39F3}"/>
              </a:ext>
            </a:extLst>
          </p:cNvPr>
          <p:cNvSpPr/>
          <p:nvPr/>
        </p:nvSpPr>
        <p:spPr>
          <a:xfrm rot="10800000">
            <a:off x="6126305" y="2282372"/>
            <a:ext cx="484632" cy="414024"/>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24" name="Rectángulo 23">
            <a:extLst>
              <a:ext uri="{FF2B5EF4-FFF2-40B4-BE49-F238E27FC236}">
                <a16:creationId xmlns:a16="http://schemas.microsoft.com/office/drawing/2014/main" id="{947145D1-C4B4-46BB-8C10-2F9718442101}"/>
              </a:ext>
            </a:extLst>
          </p:cNvPr>
          <p:cNvSpPr/>
          <p:nvPr/>
        </p:nvSpPr>
        <p:spPr>
          <a:xfrm>
            <a:off x="3314999" y="1125961"/>
            <a:ext cx="1881029"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Big Data Platform</a:t>
            </a:r>
          </a:p>
        </p:txBody>
      </p:sp>
      <p:sp>
        <p:nvSpPr>
          <p:cNvPr id="25" name="Rectángulo redondeado 28">
            <a:extLst>
              <a:ext uri="{FF2B5EF4-FFF2-40B4-BE49-F238E27FC236}">
                <a16:creationId xmlns:a16="http://schemas.microsoft.com/office/drawing/2014/main" id="{6DD81FB9-EA09-4259-BCE2-B643C04612AC}"/>
              </a:ext>
            </a:extLst>
          </p:cNvPr>
          <p:cNvSpPr/>
          <p:nvPr/>
        </p:nvSpPr>
        <p:spPr>
          <a:xfrm>
            <a:off x="7545715" y="1431503"/>
            <a:ext cx="1566361" cy="2061194"/>
          </a:xfrm>
          <a:prstGeom prst="roundRect">
            <a:avLst/>
          </a:prstGeom>
          <a:solidFill>
            <a:srgbClr val="CC00FF"/>
          </a:solidFill>
          <a:ln>
            <a:no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FFFFFF"/>
                </a:solidFill>
                <a:effectLst/>
                <a:uLnTx/>
                <a:uFillTx/>
                <a:latin typeface="Tw Cen MT" panose="020F0502020204030204"/>
                <a:ea typeface="+mn-ea"/>
                <a:cs typeface="+mn-cs"/>
              </a:rPr>
              <a:t>Consumers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Service1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Service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a:t>
            </a:r>
          </a:p>
        </p:txBody>
      </p:sp>
      <p:sp>
        <p:nvSpPr>
          <p:cNvPr id="26" name="Flecha derecha 29">
            <a:extLst>
              <a:ext uri="{FF2B5EF4-FFF2-40B4-BE49-F238E27FC236}">
                <a16:creationId xmlns:a16="http://schemas.microsoft.com/office/drawing/2014/main" id="{229ABACE-EE31-46AC-A31C-C46A858AF259}"/>
              </a:ext>
            </a:extLst>
          </p:cNvPr>
          <p:cNvSpPr/>
          <p:nvPr/>
        </p:nvSpPr>
        <p:spPr>
          <a:xfrm>
            <a:off x="7259295" y="2598483"/>
            <a:ext cx="279698" cy="24742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27" name="Rectángulo redondeado 31">
            <a:extLst>
              <a:ext uri="{FF2B5EF4-FFF2-40B4-BE49-F238E27FC236}">
                <a16:creationId xmlns:a16="http://schemas.microsoft.com/office/drawing/2014/main" id="{2DAD723A-D649-4FED-987F-9E0E38F1C266}"/>
              </a:ext>
            </a:extLst>
          </p:cNvPr>
          <p:cNvSpPr/>
          <p:nvPr/>
        </p:nvSpPr>
        <p:spPr>
          <a:xfrm>
            <a:off x="9321327" y="831329"/>
            <a:ext cx="1566361" cy="4766833"/>
          </a:xfrm>
          <a:prstGeom prst="roundRect">
            <a:avLst/>
          </a:prstGeom>
          <a:solidFill>
            <a:srgbClr val="FF33CC"/>
          </a:solidFill>
          <a:ln>
            <a:noFill/>
          </a:ln>
        </p:spPr>
        <p:style>
          <a:lnRef idx="1">
            <a:schemeClr val="accent4"/>
          </a:lnRef>
          <a:fillRef idx="3">
            <a:schemeClr val="accent4"/>
          </a:fillRef>
          <a:effectRef idx="2">
            <a:schemeClr val="accent4"/>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FFFFFF"/>
                </a:solidFill>
                <a:effectLst/>
                <a:uLnTx/>
                <a:uFillTx/>
                <a:latin typeface="Tw Cen MT" panose="020F0502020204030204"/>
                <a:ea typeface="+mn-ea"/>
                <a:cs typeface="+mn-cs"/>
              </a:rPr>
              <a:t>Actors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srgbClr val="FFFFFF"/>
                </a:solidFill>
                <a:effectLst/>
                <a:uLnTx/>
                <a:uFillTx/>
                <a:latin typeface="Tw Cen MT" panose="020F0502020204030204"/>
                <a:ea typeface="+mn-ea"/>
                <a:cs typeface="+mn-cs"/>
              </a:rPr>
              <a:t>GovernmentHealthcare</a:t>
            </a: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 Services</a:t>
            </a:r>
          </a:p>
        </p:txBody>
      </p:sp>
      <p:sp>
        <p:nvSpPr>
          <p:cNvPr id="28" name="Flecha derecha 32">
            <a:extLst>
              <a:ext uri="{FF2B5EF4-FFF2-40B4-BE49-F238E27FC236}">
                <a16:creationId xmlns:a16="http://schemas.microsoft.com/office/drawing/2014/main" id="{8C84EC34-58AB-4252-8A31-1E5029795733}"/>
              </a:ext>
            </a:extLst>
          </p:cNvPr>
          <p:cNvSpPr/>
          <p:nvPr/>
        </p:nvSpPr>
        <p:spPr>
          <a:xfrm>
            <a:off x="8998926" y="3391120"/>
            <a:ext cx="279698" cy="24742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pic>
        <p:nvPicPr>
          <p:cNvPr id="29" name="Imagen 28" descr="Imagen que contiene tabla&#10;&#10;Descripción generada automáticamente">
            <a:extLst>
              <a:ext uri="{FF2B5EF4-FFF2-40B4-BE49-F238E27FC236}">
                <a16:creationId xmlns:a16="http://schemas.microsoft.com/office/drawing/2014/main" id="{4AF3BD16-FA62-4379-A15F-48A10C1A34AA}"/>
              </a:ext>
            </a:extLst>
          </p:cNvPr>
          <p:cNvPicPr>
            <a:picLocks noChangeAspect="1"/>
          </p:cNvPicPr>
          <p:nvPr/>
        </p:nvPicPr>
        <p:blipFill>
          <a:blip r:embed="rId6"/>
          <a:stretch>
            <a:fillRect/>
          </a:stretch>
        </p:blipFill>
        <p:spPr>
          <a:xfrm>
            <a:off x="2616225" y="2313244"/>
            <a:ext cx="1278270" cy="375655"/>
          </a:xfrm>
          <a:prstGeom prst="rect">
            <a:avLst/>
          </a:prstGeom>
        </p:spPr>
      </p:pic>
      <p:pic>
        <p:nvPicPr>
          <p:cNvPr id="30" name="Imagen 29">
            <a:extLst>
              <a:ext uri="{FF2B5EF4-FFF2-40B4-BE49-F238E27FC236}">
                <a16:creationId xmlns:a16="http://schemas.microsoft.com/office/drawing/2014/main" id="{8057A690-E8DB-4F5D-A8BD-1EF5EF96E443}"/>
              </a:ext>
            </a:extLst>
          </p:cNvPr>
          <p:cNvPicPr>
            <a:picLocks noChangeAspect="1"/>
          </p:cNvPicPr>
          <p:nvPr/>
        </p:nvPicPr>
        <p:blipFill>
          <a:blip r:embed="rId7"/>
          <a:stretch>
            <a:fillRect/>
          </a:stretch>
        </p:blipFill>
        <p:spPr>
          <a:xfrm>
            <a:off x="5019784" y="2294111"/>
            <a:ext cx="899059" cy="452321"/>
          </a:xfrm>
          <a:prstGeom prst="rect">
            <a:avLst/>
          </a:prstGeom>
        </p:spPr>
      </p:pic>
      <p:pic>
        <p:nvPicPr>
          <p:cNvPr id="31" name="Imagen 30" descr="Imagen que contiene objeto, reloj, rojo, pelota&#10;&#10;Descripción generada automáticamente">
            <a:extLst>
              <a:ext uri="{FF2B5EF4-FFF2-40B4-BE49-F238E27FC236}">
                <a16:creationId xmlns:a16="http://schemas.microsoft.com/office/drawing/2014/main" id="{C851020A-4A40-4AB8-8EA3-BBBC99FE5601}"/>
              </a:ext>
            </a:extLst>
          </p:cNvPr>
          <p:cNvPicPr>
            <a:picLocks noChangeAspect="1"/>
          </p:cNvPicPr>
          <p:nvPr/>
        </p:nvPicPr>
        <p:blipFill>
          <a:blip r:embed="rId8"/>
          <a:stretch>
            <a:fillRect/>
          </a:stretch>
        </p:blipFill>
        <p:spPr>
          <a:xfrm>
            <a:off x="7212624" y="5769036"/>
            <a:ext cx="1254543" cy="355059"/>
          </a:xfrm>
          <a:prstGeom prst="rect">
            <a:avLst/>
          </a:prstGeom>
        </p:spPr>
      </p:pic>
      <p:pic>
        <p:nvPicPr>
          <p:cNvPr id="32" name="Imagen 31" descr="Imagen que contiene objeto, reloj, dibujo&#10;&#10;Descripción generada automáticamente">
            <a:extLst>
              <a:ext uri="{FF2B5EF4-FFF2-40B4-BE49-F238E27FC236}">
                <a16:creationId xmlns:a16="http://schemas.microsoft.com/office/drawing/2014/main" id="{ACC7528F-9FBA-46A4-A13E-C6750BD90A78}"/>
              </a:ext>
            </a:extLst>
          </p:cNvPr>
          <p:cNvPicPr>
            <a:picLocks noChangeAspect="1"/>
          </p:cNvPicPr>
          <p:nvPr/>
        </p:nvPicPr>
        <p:blipFill>
          <a:blip r:embed="rId9"/>
          <a:stretch>
            <a:fillRect/>
          </a:stretch>
        </p:blipFill>
        <p:spPr>
          <a:xfrm>
            <a:off x="8638554" y="5900617"/>
            <a:ext cx="830229" cy="255038"/>
          </a:xfrm>
          <a:prstGeom prst="rect">
            <a:avLst/>
          </a:prstGeom>
        </p:spPr>
      </p:pic>
      <p:pic>
        <p:nvPicPr>
          <p:cNvPr id="33" name="Imagen 32" descr="Imagen que contiene competencia de atletismo, dibujo&#10;&#10;Descripción generada automáticamente">
            <a:extLst>
              <a:ext uri="{FF2B5EF4-FFF2-40B4-BE49-F238E27FC236}">
                <a16:creationId xmlns:a16="http://schemas.microsoft.com/office/drawing/2014/main" id="{D48FC52B-A61F-43C5-8314-A0F28EE46129}"/>
              </a:ext>
            </a:extLst>
          </p:cNvPr>
          <p:cNvPicPr>
            <a:picLocks noChangeAspect="1"/>
          </p:cNvPicPr>
          <p:nvPr/>
        </p:nvPicPr>
        <p:blipFill>
          <a:blip r:embed="rId10"/>
          <a:stretch>
            <a:fillRect/>
          </a:stretch>
        </p:blipFill>
        <p:spPr>
          <a:xfrm>
            <a:off x="9773059" y="5668978"/>
            <a:ext cx="532988" cy="499676"/>
          </a:xfrm>
          <a:prstGeom prst="rect">
            <a:avLst/>
          </a:prstGeom>
        </p:spPr>
      </p:pic>
      <p:pic>
        <p:nvPicPr>
          <p:cNvPr id="34" name="Imagen 33" descr="Imagen que contiene dibujo&#10;&#10;Descripción generada automáticamente">
            <a:extLst>
              <a:ext uri="{FF2B5EF4-FFF2-40B4-BE49-F238E27FC236}">
                <a16:creationId xmlns:a16="http://schemas.microsoft.com/office/drawing/2014/main" id="{5BB46306-10A7-4521-9438-8395E210722F}"/>
              </a:ext>
            </a:extLst>
          </p:cNvPr>
          <p:cNvPicPr>
            <a:picLocks noChangeAspect="1"/>
          </p:cNvPicPr>
          <p:nvPr/>
        </p:nvPicPr>
        <p:blipFill>
          <a:blip r:embed="rId11"/>
          <a:stretch>
            <a:fillRect/>
          </a:stretch>
        </p:blipFill>
        <p:spPr>
          <a:xfrm>
            <a:off x="6795444" y="2320982"/>
            <a:ext cx="351102" cy="365308"/>
          </a:xfrm>
          <a:prstGeom prst="rect">
            <a:avLst/>
          </a:prstGeom>
        </p:spPr>
      </p:pic>
      <p:pic>
        <p:nvPicPr>
          <p:cNvPr id="35" name="Logo">
            <a:extLst>
              <a:ext uri="{FF2B5EF4-FFF2-40B4-BE49-F238E27FC236}">
                <a16:creationId xmlns:a16="http://schemas.microsoft.com/office/drawing/2014/main" id="{1FA02F5C-F367-4501-8A02-5D24AC8573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18100" y="14027"/>
            <a:ext cx="1080000" cy="1057632"/>
          </a:xfrm>
          <a:prstGeom prst="rect">
            <a:avLst/>
          </a:prstGeom>
        </p:spPr>
      </p:pic>
      <p:pic>
        <p:nvPicPr>
          <p:cNvPr id="36" name="Imagen 35" descr="Imagen que contiene dibujo&#10;&#10;Descripción generada automáticamente">
            <a:extLst>
              <a:ext uri="{FF2B5EF4-FFF2-40B4-BE49-F238E27FC236}">
                <a16:creationId xmlns:a16="http://schemas.microsoft.com/office/drawing/2014/main" id="{E0EBBF8C-90C6-40BC-B9A8-77A1DB56ED63}"/>
              </a:ext>
            </a:extLst>
          </p:cNvPr>
          <p:cNvPicPr>
            <a:picLocks noChangeAspect="1"/>
          </p:cNvPicPr>
          <p:nvPr/>
        </p:nvPicPr>
        <p:blipFill>
          <a:blip r:embed="rId13"/>
          <a:stretch>
            <a:fillRect/>
          </a:stretch>
        </p:blipFill>
        <p:spPr>
          <a:xfrm>
            <a:off x="9321327" y="1200036"/>
            <a:ext cx="1566362" cy="577310"/>
          </a:xfrm>
          <a:prstGeom prst="rect">
            <a:avLst/>
          </a:prstGeom>
        </p:spPr>
      </p:pic>
      <p:pic>
        <p:nvPicPr>
          <p:cNvPr id="37" name="Imagen 36" descr="Imagen que contiene computadora&#10;&#10;Descripción generada automáticamente">
            <a:extLst>
              <a:ext uri="{FF2B5EF4-FFF2-40B4-BE49-F238E27FC236}">
                <a16:creationId xmlns:a16="http://schemas.microsoft.com/office/drawing/2014/main" id="{4C70A797-9DA0-4BFC-98BE-ED80EB81C60B}"/>
              </a:ext>
            </a:extLst>
          </p:cNvPr>
          <p:cNvPicPr>
            <a:picLocks noChangeAspect="1"/>
          </p:cNvPicPr>
          <p:nvPr/>
        </p:nvPicPr>
        <p:blipFill>
          <a:blip r:embed="rId14"/>
          <a:stretch>
            <a:fillRect/>
          </a:stretch>
        </p:blipFill>
        <p:spPr>
          <a:xfrm>
            <a:off x="9690621" y="1900852"/>
            <a:ext cx="851076" cy="574059"/>
          </a:xfrm>
          <a:prstGeom prst="rect">
            <a:avLst/>
          </a:prstGeom>
        </p:spPr>
      </p:pic>
      <p:pic>
        <p:nvPicPr>
          <p:cNvPr id="38" name="Imagen 37" descr="Imagen que contiene alimentos&#10;&#10;Descripción generada automáticamente">
            <a:extLst>
              <a:ext uri="{FF2B5EF4-FFF2-40B4-BE49-F238E27FC236}">
                <a16:creationId xmlns:a16="http://schemas.microsoft.com/office/drawing/2014/main" id="{7FBDFD6B-DEBD-47A6-966D-A30F6F089094}"/>
              </a:ext>
            </a:extLst>
          </p:cNvPr>
          <p:cNvPicPr>
            <a:picLocks noChangeAspect="1"/>
          </p:cNvPicPr>
          <p:nvPr/>
        </p:nvPicPr>
        <p:blipFill>
          <a:blip r:embed="rId15"/>
          <a:stretch>
            <a:fillRect/>
          </a:stretch>
        </p:blipFill>
        <p:spPr>
          <a:xfrm>
            <a:off x="9739944" y="2565092"/>
            <a:ext cx="774689" cy="749832"/>
          </a:xfrm>
          <a:prstGeom prst="rect">
            <a:avLst/>
          </a:prstGeom>
        </p:spPr>
      </p:pic>
      <p:pic>
        <p:nvPicPr>
          <p:cNvPr id="39" name="Picture 2" descr="iconos de emergencia larga sombra - Descargar Vectores Gratis ...">
            <a:extLst>
              <a:ext uri="{FF2B5EF4-FFF2-40B4-BE49-F238E27FC236}">
                <a16:creationId xmlns:a16="http://schemas.microsoft.com/office/drawing/2014/main" id="{075D7C98-F413-4AFF-BBB6-E92F3BEC749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2114" b="3943"/>
          <a:stretch/>
        </p:blipFill>
        <p:spPr bwMode="auto">
          <a:xfrm>
            <a:off x="9550084" y="3499874"/>
            <a:ext cx="1102562" cy="925534"/>
          </a:xfrm>
          <a:prstGeom prst="rect">
            <a:avLst/>
          </a:prstGeom>
          <a:noFill/>
          <a:extLst>
            <a:ext uri="{909E8E84-426E-40DD-AFC4-6F175D3DCCD1}">
              <a14:hiddenFill xmlns:a14="http://schemas.microsoft.com/office/drawing/2010/main">
                <a:solidFill>
                  <a:srgbClr val="FFFFFF"/>
                </a:solidFill>
              </a14:hiddenFill>
            </a:ext>
          </a:extLst>
        </p:spPr>
      </p:pic>
      <p:pic>
        <p:nvPicPr>
          <p:cNvPr id="40" name="Imagen 39" descr="Captura de pantalla de un celular con letras&#10;&#10;Descripción generada automáticamente">
            <a:extLst>
              <a:ext uri="{FF2B5EF4-FFF2-40B4-BE49-F238E27FC236}">
                <a16:creationId xmlns:a16="http://schemas.microsoft.com/office/drawing/2014/main" id="{FFEE5270-5F78-46E7-8BCD-D8B49E269EEF}"/>
              </a:ext>
            </a:extLst>
          </p:cNvPr>
          <p:cNvPicPr>
            <a:picLocks noChangeAspect="1"/>
          </p:cNvPicPr>
          <p:nvPr/>
        </p:nvPicPr>
        <p:blipFill rotWithShape="1">
          <a:blip r:embed="rId17">
            <a:extLst>
              <a:ext uri="{28A0092B-C50C-407E-A947-70E740481C1C}">
                <a14:useLocalDpi xmlns:a14="http://schemas.microsoft.com/office/drawing/2010/main" val="0"/>
              </a:ext>
            </a:extLst>
          </a:blip>
          <a:srcRect l="11665" r="12313"/>
          <a:stretch/>
        </p:blipFill>
        <p:spPr>
          <a:xfrm>
            <a:off x="10960313" y="2320982"/>
            <a:ext cx="1191141" cy="2350293"/>
          </a:xfrm>
          <a:prstGeom prst="rect">
            <a:avLst/>
          </a:prstGeom>
          <a:solidFill>
            <a:schemeClr val="bg1"/>
          </a:solidFill>
        </p:spPr>
      </p:pic>
      <p:sp>
        <p:nvSpPr>
          <p:cNvPr id="41" name="Rectángulo 40">
            <a:extLst>
              <a:ext uri="{FF2B5EF4-FFF2-40B4-BE49-F238E27FC236}">
                <a16:creationId xmlns:a16="http://schemas.microsoft.com/office/drawing/2014/main" id="{C57FC3DC-EC48-49A5-93C4-AF989690977B}"/>
              </a:ext>
            </a:extLst>
          </p:cNvPr>
          <p:cNvSpPr/>
          <p:nvPr/>
        </p:nvSpPr>
        <p:spPr>
          <a:xfrm>
            <a:off x="11079874" y="1885756"/>
            <a:ext cx="1002197"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End user</a:t>
            </a:r>
          </a:p>
        </p:txBody>
      </p:sp>
      <p:pic>
        <p:nvPicPr>
          <p:cNvPr id="43" name="Audio 42">
            <a:hlinkClick r:id="" action="ppaction://media"/>
            <a:extLst>
              <a:ext uri="{FF2B5EF4-FFF2-40B4-BE49-F238E27FC236}">
                <a16:creationId xmlns:a16="http://schemas.microsoft.com/office/drawing/2014/main" id="{DE73303C-E0DF-4EFF-9844-5E89A47F6AAB}"/>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79282883"/>
      </p:ext>
    </p:extLst>
  </p:cSld>
  <p:clrMapOvr>
    <a:masterClrMapping/>
  </p:clrMapOvr>
  <mc:AlternateContent xmlns:mc="http://schemas.openxmlformats.org/markup-compatibility/2006" xmlns:p14="http://schemas.microsoft.com/office/powerpoint/2010/main">
    <mc:Choice Requires="p14">
      <p:transition spd="slow" p14:dur="2000" advTm="13047"/>
    </mc:Choice>
    <mc:Fallback xmlns="">
      <p:transition spd="slow" advTm="13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DA539918-3247-4B34-BE52-49AFB64A1071}"/>
              </a:ext>
            </a:extLst>
          </p:cNvPr>
          <p:cNvSpPr txBox="1">
            <a:spLocks/>
          </p:cNvSpPr>
          <p:nvPr/>
        </p:nvSpPr>
        <p:spPr>
          <a:xfrm>
            <a:off x="302228" y="250907"/>
            <a:ext cx="7527926" cy="787399"/>
          </a:xfrm>
          <a:prstGeom prst="rect">
            <a:avLst/>
          </a:prstGeom>
        </p:spPr>
        <p:txBody>
          <a:bodyPr>
            <a:normAutofit/>
          </a:bodyPr>
          <a:lstStyle>
            <a:lvl1pPr algn="l" defTabSz="914400" rtl="0" eaLnBrk="1" latinLnBrk="0" hangingPunct="1">
              <a:lnSpc>
                <a:spcPct val="80000"/>
              </a:lnSpc>
              <a:spcBef>
                <a:spcPct val="0"/>
              </a:spcBef>
              <a:buNone/>
              <a:defRPr sz="54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800" b="1" i="0" u="none" strike="noStrike" kern="1200" cap="none" spc="-50" normalizeH="0" baseline="0" noProof="0" dirty="0">
                <a:ln>
                  <a:noFill/>
                </a:ln>
                <a:solidFill>
                  <a:srgbClr val="000000">
                    <a:lumMod val="75000"/>
                    <a:lumOff val="25000"/>
                  </a:srgbClr>
                </a:solidFill>
                <a:effectLst/>
                <a:uLnTx/>
                <a:uFillTx/>
                <a:latin typeface="Tw Cen MT" panose="020F0302020204030204"/>
                <a:ea typeface="+mj-ea"/>
                <a:cs typeface="+mj-cs"/>
              </a:rPr>
              <a:t>Risk Population Management Platform (PGPR)</a:t>
            </a:r>
            <a:endParaRPr kumimoji="0" lang="en-GB" sz="2800" b="0" i="0" u="none" strike="noStrike" kern="1200" cap="none" spc="-50" normalizeH="0" baseline="0" noProof="0" dirty="0">
              <a:ln>
                <a:noFill/>
              </a:ln>
              <a:solidFill>
                <a:srgbClr val="000000">
                  <a:lumMod val="75000"/>
                  <a:lumOff val="25000"/>
                </a:srgbClr>
              </a:solidFill>
              <a:effectLst/>
              <a:uLnTx/>
              <a:uFillTx/>
              <a:latin typeface="Tw Cen MT" panose="020F0302020204030204"/>
              <a:ea typeface="+mj-ea"/>
              <a:cs typeface="+mj-cs"/>
            </a:endParaRPr>
          </a:p>
        </p:txBody>
      </p:sp>
      <p:sp>
        <p:nvSpPr>
          <p:cNvPr id="4" name="Título 1">
            <a:extLst>
              <a:ext uri="{FF2B5EF4-FFF2-40B4-BE49-F238E27FC236}">
                <a16:creationId xmlns:a16="http://schemas.microsoft.com/office/drawing/2014/main" id="{23F3F545-3CF6-4ACE-AAA3-68AA1D9E7EBE}"/>
              </a:ext>
            </a:extLst>
          </p:cNvPr>
          <p:cNvSpPr txBox="1">
            <a:spLocks/>
          </p:cNvSpPr>
          <p:nvPr/>
        </p:nvSpPr>
        <p:spPr>
          <a:xfrm>
            <a:off x="7553140" y="57480"/>
            <a:ext cx="3409613" cy="5740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GB" sz="2000" b="1" i="0" u="sng" strike="noStrike" kern="1200" cap="none" spc="0" normalizeH="0" baseline="0" noProof="0" dirty="0">
                <a:ln>
                  <a:noFill/>
                </a:ln>
                <a:solidFill>
                  <a:srgbClr val="B84AC6"/>
                </a:solidFill>
                <a:effectLst/>
                <a:uLnTx/>
                <a:uFillTx/>
                <a:latin typeface="Tw Cen MT" panose="020F0302020204030204"/>
                <a:ea typeface="+mj-ea"/>
                <a:cs typeface="+mj-cs"/>
              </a:rPr>
              <a:t>Data Visualization</a:t>
            </a:r>
          </a:p>
        </p:txBody>
      </p:sp>
      <p:sp>
        <p:nvSpPr>
          <p:cNvPr id="5" name="Título 1">
            <a:extLst>
              <a:ext uri="{FF2B5EF4-FFF2-40B4-BE49-F238E27FC236}">
                <a16:creationId xmlns:a16="http://schemas.microsoft.com/office/drawing/2014/main" id="{5623DD82-5E2E-4888-8A90-B5B1BFDA68CA}"/>
              </a:ext>
            </a:extLst>
          </p:cNvPr>
          <p:cNvSpPr txBox="1">
            <a:spLocks/>
          </p:cNvSpPr>
          <p:nvPr/>
        </p:nvSpPr>
        <p:spPr>
          <a:xfrm>
            <a:off x="600074" y="859838"/>
            <a:ext cx="3324225" cy="4689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GB" sz="2000" b="1" i="0" u="sng" strike="noStrike" kern="1200" cap="none" spc="0" normalizeH="0" baseline="0" noProof="0" dirty="0">
                <a:ln>
                  <a:noFill/>
                </a:ln>
                <a:solidFill>
                  <a:srgbClr val="000000"/>
                </a:solidFill>
                <a:effectLst/>
                <a:uLnTx/>
                <a:uFillTx/>
                <a:latin typeface="Tw Cen MT" panose="020F0302020204030204"/>
                <a:ea typeface="+mj-ea"/>
                <a:cs typeface="+mj-cs"/>
              </a:rPr>
              <a:t>Geo Analytics (GIS)</a:t>
            </a:r>
          </a:p>
        </p:txBody>
      </p:sp>
      <p:sp>
        <p:nvSpPr>
          <p:cNvPr id="6" name="Título 1">
            <a:extLst>
              <a:ext uri="{FF2B5EF4-FFF2-40B4-BE49-F238E27FC236}">
                <a16:creationId xmlns:a16="http://schemas.microsoft.com/office/drawing/2014/main" id="{35887936-4872-4A05-9E09-B2C9F75DB0D0}"/>
              </a:ext>
            </a:extLst>
          </p:cNvPr>
          <p:cNvSpPr txBox="1">
            <a:spLocks/>
          </p:cNvSpPr>
          <p:nvPr/>
        </p:nvSpPr>
        <p:spPr>
          <a:xfrm>
            <a:off x="952838" y="3825314"/>
            <a:ext cx="4513914" cy="4689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GB" sz="2000" b="1" i="0" u="sng" strike="noStrike" kern="1200" cap="none" spc="0" normalizeH="0" baseline="0" noProof="0" dirty="0">
                <a:ln>
                  <a:noFill/>
                </a:ln>
                <a:solidFill>
                  <a:srgbClr val="000000"/>
                </a:solidFill>
                <a:effectLst/>
                <a:uLnTx/>
                <a:uFillTx/>
                <a:latin typeface="Tw Cen MT" panose="020F0302020204030204"/>
                <a:ea typeface="+mj-ea"/>
                <a:cs typeface="+mj-cs"/>
              </a:rPr>
              <a:t>Graphs</a:t>
            </a:r>
            <a:endParaRPr kumimoji="0" lang="en-GB" sz="2000" b="0" i="0" u="none" strike="noStrike" kern="1200" cap="none" spc="0" normalizeH="0" baseline="0" noProof="0" dirty="0">
              <a:ln>
                <a:noFill/>
              </a:ln>
              <a:solidFill>
                <a:srgbClr val="000000"/>
              </a:solidFill>
              <a:effectLst/>
              <a:uLnTx/>
              <a:uFillTx/>
              <a:latin typeface="Tw Cen MT" panose="020F0302020204030204"/>
              <a:ea typeface="+mj-ea"/>
              <a:cs typeface="+mj-cs"/>
            </a:endParaRPr>
          </a:p>
        </p:txBody>
      </p:sp>
      <p:pic>
        <p:nvPicPr>
          <p:cNvPr id="7" name="Imagen 6" descr="Imagen que contiene texto, mapa&#10;&#10;Descripción generada automáticamente">
            <a:extLst>
              <a:ext uri="{FF2B5EF4-FFF2-40B4-BE49-F238E27FC236}">
                <a16:creationId xmlns:a16="http://schemas.microsoft.com/office/drawing/2014/main" id="{5D9C35DE-1673-45C3-B798-294842933E79}"/>
              </a:ext>
            </a:extLst>
          </p:cNvPr>
          <p:cNvPicPr>
            <a:picLocks noChangeAspect="1"/>
          </p:cNvPicPr>
          <p:nvPr/>
        </p:nvPicPr>
        <p:blipFill>
          <a:blip r:embed="rId3"/>
          <a:stretch>
            <a:fillRect/>
          </a:stretch>
        </p:blipFill>
        <p:spPr>
          <a:xfrm>
            <a:off x="1348718" y="4388752"/>
            <a:ext cx="3540136" cy="2002753"/>
          </a:xfrm>
          <a:prstGeom prst="rect">
            <a:avLst/>
          </a:prstGeom>
        </p:spPr>
      </p:pic>
      <p:pic>
        <p:nvPicPr>
          <p:cNvPr id="8" name="Imagen 7" descr="Imagen que contiene mapa, texto&#10;&#10;Descripción generada automáticamente">
            <a:extLst>
              <a:ext uri="{FF2B5EF4-FFF2-40B4-BE49-F238E27FC236}">
                <a16:creationId xmlns:a16="http://schemas.microsoft.com/office/drawing/2014/main" id="{471AB715-9575-4946-9A6A-3A8C9101972C}"/>
              </a:ext>
            </a:extLst>
          </p:cNvPr>
          <p:cNvPicPr>
            <a:picLocks noChangeAspect="1"/>
          </p:cNvPicPr>
          <p:nvPr/>
        </p:nvPicPr>
        <p:blipFill>
          <a:blip r:embed="rId4"/>
          <a:stretch>
            <a:fillRect/>
          </a:stretch>
        </p:blipFill>
        <p:spPr>
          <a:xfrm>
            <a:off x="130174" y="1362487"/>
            <a:ext cx="3936017" cy="2603103"/>
          </a:xfrm>
          <a:prstGeom prst="rect">
            <a:avLst/>
          </a:prstGeom>
        </p:spPr>
      </p:pic>
      <p:pic>
        <p:nvPicPr>
          <p:cNvPr id="9" name="Imagen 8" descr="Captura de pantalla de un celular&#10;&#10;Descripción generada automáticamente">
            <a:extLst>
              <a:ext uri="{FF2B5EF4-FFF2-40B4-BE49-F238E27FC236}">
                <a16:creationId xmlns:a16="http://schemas.microsoft.com/office/drawing/2014/main" id="{DA830357-9590-4998-8276-3DD032AE7BEA}"/>
              </a:ext>
            </a:extLst>
          </p:cNvPr>
          <p:cNvPicPr>
            <a:picLocks noChangeAspect="1"/>
          </p:cNvPicPr>
          <p:nvPr/>
        </p:nvPicPr>
        <p:blipFill>
          <a:blip r:embed="rId5"/>
          <a:stretch>
            <a:fillRect/>
          </a:stretch>
        </p:blipFill>
        <p:spPr>
          <a:xfrm>
            <a:off x="4193314" y="1391062"/>
            <a:ext cx="3955312" cy="2366309"/>
          </a:xfrm>
          <a:prstGeom prst="rect">
            <a:avLst/>
          </a:prstGeom>
        </p:spPr>
      </p:pic>
      <p:sp>
        <p:nvSpPr>
          <p:cNvPr id="10" name="Título 1">
            <a:extLst>
              <a:ext uri="{FF2B5EF4-FFF2-40B4-BE49-F238E27FC236}">
                <a16:creationId xmlns:a16="http://schemas.microsoft.com/office/drawing/2014/main" id="{B711D384-8904-4679-8DCB-B712E9022FDF}"/>
              </a:ext>
            </a:extLst>
          </p:cNvPr>
          <p:cNvSpPr txBox="1">
            <a:spLocks/>
          </p:cNvSpPr>
          <p:nvPr/>
        </p:nvSpPr>
        <p:spPr>
          <a:xfrm>
            <a:off x="5337699" y="753182"/>
            <a:ext cx="1666541" cy="4689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GB" sz="2000" b="1" i="0" u="sng" strike="noStrike" kern="1200" cap="none" spc="0" normalizeH="0" baseline="0" noProof="0" dirty="0">
                <a:ln>
                  <a:noFill/>
                </a:ln>
                <a:solidFill>
                  <a:srgbClr val="000000"/>
                </a:solidFill>
                <a:effectLst/>
                <a:uLnTx/>
                <a:uFillTx/>
                <a:latin typeface="Tw Cen MT" panose="020F0302020204030204"/>
                <a:ea typeface="+mj-ea"/>
                <a:cs typeface="+mj-cs"/>
              </a:rPr>
              <a:t>Dashboard</a:t>
            </a:r>
            <a:endParaRPr kumimoji="0" lang="en-GB" sz="2000" b="0" i="0" u="none" strike="noStrike" kern="1200" cap="none" spc="0" normalizeH="0" baseline="0" noProof="0" dirty="0">
              <a:ln>
                <a:noFill/>
              </a:ln>
              <a:solidFill>
                <a:srgbClr val="000000"/>
              </a:solidFill>
              <a:effectLst/>
              <a:uLnTx/>
              <a:uFillTx/>
              <a:latin typeface="Tw Cen MT" panose="020F0302020204030204"/>
              <a:ea typeface="+mj-ea"/>
              <a:cs typeface="+mj-cs"/>
            </a:endParaRPr>
          </a:p>
        </p:txBody>
      </p:sp>
      <p:pic>
        <p:nvPicPr>
          <p:cNvPr id="11" name="Imagen 10" descr="Imagen que contiene captura de pantalla&#10;&#10;Descripción generada automáticamente">
            <a:extLst>
              <a:ext uri="{FF2B5EF4-FFF2-40B4-BE49-F238E27FC236}">
                <a16:creationId xmlns:a16="http://schemas.microsoft.com/office/drawing/2014/main" id="{C0FC97B8-5C0F-4962-A37C-0D6E9FB434F5}"/>
              </a:ext>
            </a:extLst>
          </p:cNvPr>
          <p:cNvPicPr>
            <a:picLocks noChangeAspect="1"/>
          </p:cNvPicPr>
          <p:nvPr/>
        </p:nvPicPr>
        <p:blipFill>
          <a:blip r:embed="rId6"/>
          <a:stretch>
            <a:fillRect/>
          </a:stretch>
        </p:blipFill>
        <p:spPr>
          <a:xfrm>
            <a:off x="7287331" y="4294214"/>
            <a:ext cx="3830769" cy="2002753"/>
          </a:xfrm>
          <a:prstGeom prst="rect">
            <a:avLst/>
          </a:prstGeom>
        </p:spPr>
      </p:pic>
      <p:sp>
        <p:nvSpPr>
          <p:cNvPr id="12" name="Título 1">
            <a:extLst>
              <a:ext uri="{FF2B5EF4-FFF2-40B4-BE49-F238E27FC236}">
                <a16:creationId xmlns:a16="http://schemas.microsoft.com/office/drawing/2014/main" id="{C3FAC563-4558-423F-AAAE-4E9ED52527E8}"/>
              </a:ext>
            </a:extLst>
          </p:cNvPr>
          <p:cNvSpPr txBox="1">
            <a:spLocks/>
          </p:cNvSpPr>
          <p:nvPr/>
        </p:nvSpPr>
        <p:spPr>
          <a:xfrm>
            <a:off x="6926503" y="3694455"/>
            <a:ext cx="4662889" cy="4689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GB" sz="2000" b="1" i="0" u="sng" strike="noStrike" kern="1200" cap="none" spc="0" normalizeH="0" baseline="0" noProof="0" dirty="0">
                <a:ln>
                  <a:noFill/>
                </a:ln>
                <a:solidFill>
                  <a:srgbClr val="000000"/>
                </a:solidFill>
                <a:effectLst/>
                <a:uLnTx/>
                <a:uFillTx/>
                <a:latin typeface="Tw Cen MT" panose="020F0302020204030204"/>
                <a:ea typeface="+mj-ea"/>
                <a:cs typeface="+mj-cs"/>
              </a:rPr>
              <a:t>Real Time Analysis</a:t>
            </a:r>
            <a:endParaRPr kumimoji="0" lang="en-GB" sz="2000" b="0" i="0" u="none" strike="noStrike" kern="1200" cap="none" spc="0" normalizeH="0" baseline="0" noProof="0" dirty="0">
              <a:ln>
                <a:noFill/>
              </a:ln>
              <a:solidFill>
                <a:srgbClr val="000000"/>
              </a:solidFill>
              <a:effectLst/>
              <a:uLnTx/>
              <a:uFillTx/>
              <a:latin typeface="Tw Cen MT" panose="020F0302020204030204"/>
              <a:ea typeface="+mj-ea"/>
              <a:cs typeface="+mj-cs"/>
            </a:endParaRPr>
          </a:p>
        </p:txBody>
      </p:sp>
      <p:pic>
        <p:nvPicPr>
          <p:cNvPr id="13" name="Imagen 12" descr="Imagen que contiene texto, mapa&#10;&#10;Descripción generada automáticamente">
            <a:extLst>
              <a:ext uri="{FF2B5EF4-FFF2-40B4-BE49-F238E27FC236}">
                <a16:creationId xmlns:a16="http://schemas.microsoft.com/office/drawing/2014/main" id="{F6675BC7-A65A-460B-8D3C-FF26A74E97AC}"/>
              </a:ext>
            </a:extLst>
          </p:cNvPr>
          <p:cNvPicPr>
            <a:picLocks noChangeAspect="1"/>
          </p:cNvPicPr>
          <p:nvPr/>
        </p:nvPicPr>
        <p:blipFill>
          <a:blip r:embed="rId7"/>
          <a:stretch>
            <a:fillRect/>
          </a:stretch>
        </p:blipFill>
        <p:spPr>
          <a:xfrm>
            <a:off x="8526461" y="1308443"/>
            <a:ext cx="3324225" cy="2479083"/>
          </a:xfrm>
          <a:prstGeom prst="rect">
            <a:avLst/>
          </a:prstGeom>
        </p:spPr>
      </p:pic>
      <p:sp>
        <p:nvSpPr>
          <p:cNvPr id="14" name="Título 1">
            <a:extLst>
              <a:ext uri="{FF2B5EF4-FFF2-40B4-BE49-F238E27FC236}">
                <a16:creationId xmlns:a16="http://schemas.microsoft.com/office/drawing/2014/main" id="{AF8C835C-B14A-4695-8A90-554C0807A431}"/>
              </a:ext>
            </a:extLst>
          </p:cNvPr>
          <p:cNvSpPr txBox="1">
            <a:spLocks/>
          </p:cNvSpPr>
          <p:nvPr/>
        </p:nvSpPr>
        <p:spPr>
          <a:xfrm>
            <a:off x="9242053" y="750508"/>
            <a:ext cx="1666541" cy="4689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GB" sz="2000" b="1" i="0" u="sng" strike="noStrike" kern="1200" cap="none" spc="0" normalizeH="0" baseline="0" noProof="0">
                <a:ln>
                  <a:noFill/>
                </a:ln>
                <a:solidFill>
                  <a:srgbClr val="000000"/>
                </a:solidFill>
                <a:effectLst/>
                <a:uLnTx/>
                <a:uFillTx/>
                <a:latin typeface="Tw Cen MT" panose="020F0302020204030204"/>
                <a:ea typeface="+mj-ea"/>
                <a:cs typeface="+mj-cs"/>
              </a:rPr>
              <a:t>Data Scientist</a:t>
            </a:r>
            <a:endParaRPr kumimoji="0" lang="en-GB" sz="2000" b="0" i="0" u="none" strike="noStrike" kern="1200" cap="none" spc="0" normalizeH="0" baseline="0" noProof="0">
              <a:ln>
                <a:noFill/>
              </a:ln>
              <a:solidFill>
                <a:srgbClr val="000000"/>
              </a:solidFill>
              <a:effectLst/>
              <a:uLnTx/>
              <a:uFillTx/>
              <a:latin typeface="Tw Cen MT" panose="020F0302020204030204"/>
              <a:ea typeface="+mj-ea"/>
              <a:cs typeface="+mj-cs"/>
            </a:endParaRPr>
          </a:p>
        </p:txBody>
      </p:sp>
      <p:pic>
        <p:nvPicPr>
          <p:cNvPr id="15" name="Logo">
            <a:extLst>
              <a:ext uri="{FF2B5EF4-FFF2-40B4-BE49-F238E27FC236}">
                <a16:creationId xmlns:a16="http://schemas.microsoft.com/office/drawing/2014/main" id="{FCC68D4C-2476-4DD1-AEFA-1A78E3A7F9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8100" y="14027"/>
            <a:ext cx="1080000" cy="1057632"/>
          </a:xfrm>
          <a:prstGeom prst="rect">
            <a:avLst/>
          </a:prstGeom>
        </p:spPr>
      </p:pic>
    </p:spTree>
    <p:extLst>
      <p:ext uri="{BB962C8B-B14F-4D97-AF65-F5344CB8AC3E}">
        <p14:creationId xmlns:p14="http://schemas.microsoft.com/office/powerpoint/2010/main" val="655576363"/>
      </p:ext>
    </p:extLst>
  </p:cSld>
  <p:clrMapOvr>
    <a:masterClrMapping/>
  </p:clrMapOvr>
  <mc:AlternateContent xmlns:mc="http://schemas.openxmlformats.org/markup-compatibility/2006" xmlns:p14="http://schemas.microsoft.com/office/powerpoint/2010/main">
    <mc:Choice Requires="p14">
      <p:transition spd="slow" p14:dur="2000" advTm="14338"/>
    </mc:Choice>
    <mc:Fallback xmlns="">
      <p:transition spd="slow" advTm="1433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14FED7F-2CC6-4A36-9A93-736654FCF358}"/>
              </a:ext>
            </a:extLst>
          </p:cNvPr>
          <p:cNvSpPr/>
          <p:nvPr/>
        </p:nvSpPr>
        <p:spPr>
          <a:xfrm>
            <a:off x="-63241" y="0"/>
            <a:ext cx="2332382"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uadroTexto 2">
            <a:extLst>
              <a:ext uri="{FF2B5EF4-FFF2-40B4-BE49-F238E27FC236}">
                <a16:creationId xmlns:a16="http://schemas.microsoft.com/office/drawing/2014/main" id="{CBDF150D-32FE-4919-B5B0-75A606154801}"/>
              </a:ext>
            </a:extLst>
          </p:cNvPr>
          <p:cNvSpPr txBox="1"/>
          <p:nvPr/>
        </p:nvSpPr>
        <p:spPr>
          <a:xfrm>
            <a:off x="-66528" y="163530"/>
            <a:ext cx="2332383" cy="3539430"/>
          </a:xfrm>
          <a:prstGeom prst="rect">
            <a:avLst/>
          </a:prstGeom>
          <a:noFill/>
        </p:spPr>
        <p:txBody>
          <a:bodyPr wrap="square" rtlCol="0">
            <a:spAutoFit/>
          </a:bodyPr>
          <a:lstStyle/>
          <a:p>
            <a:pPr algn="ctr"/>
            <a:r>
              <a:rPr lang="en-GB" sz="2800" b="1" dirty="0">
                <a:solidFill>
                  <a:schemeClr val="bg1"/>
                </a:solidFill>
              </a:rPr>
              <a:t>#</a:t>
            </a:r>
            <a:r>
              <a:rPr lang="en-GB" sz="2800" b="1" dirty="0" err="1">
                <a:solidFill>
                  <a:schemeClr val="bg1"/>
                </a:solidFill>
              </a:rPr>
              <a:t>EUvsVirus</a:t>
            </a:r>
            <a:r>
              <a:rPr lang="en-GB" sz="2800" b="1" dirty="0">
                <a:solidFill>
                  <a:schemeClr val="bg1"/>
                </a:solidFill>
              </a:rPr>
              <a:t> </a:t>
            </a:r>
          </a:p>
          <a:p>
            <a:pPr algn="ctr"/>
            <a:endParaRPr lang="en-GB" sz="2800" b="1" dirty="0">
              <a:solidFill>
                <a:schemeClr val="bg1"/>
              </a:solidFill>
            </a:endParaRPr>
          </a:p>
          <a:p>
            <a:pPr algn="ctr"/>
            <a:r>
              <a:rPr lang="en-GB" sz="2800" b="1" dirty="0">
                <a:solidFill>
                  <a:schemeClr val="bg1"/>
                </a:solidFill>
              </a:rPr>
              <a:t>PGPVG </a:t>
            </a:r>
          </a:p>
          <a:p>
            <a:pPr algn="ctr"/>
            <a:r>
              <a:rPr lang="en-GB" sz="2800" b="1" dirty="0">
                <a:solidFill>
                  <a:schemeClr val="bg1"/>
                </a:solidFill>
              </a:rPr>
              <a:t>Project</a:t>
            </a:r>
          </a:p>
          <a:p>
            <a:pPr algn="ctr"/>
            <a:endParaRPr lang="en-GB" sz="2800" b="1" dirty="0">
              <a:solidFill>
                <a:schemeClr val="bg1"/>
              </a:solidFill>
            </a:endParaRPr>
          </a:p>
          <a:p>
            <a:pPr algn="ctr"/>
            <a:endParaRPr lang="en-GB" sz="2800" b="1" dirty="0">
              <a:solidFill>
                <a:schemeClr val="bg1"/>
              </a:solidFill>
            </a:endParaRPr>
          </a:p>
          <a:p>
            <a:pPr algn="ctr"/>
            <a:endParaRPr lang="en-GB" sz="2800" b="1" dirty="0">
              <a:solidFill>
                <a:schemeClr val="bg1"/>
              </a:solidFill>
            </a:endParaRPr>
          </a:p>
          <a:p>
            <a:pPr algn="ctr"/>
            <a:r>
              <a:rPr lang="en-GB" sz="2800" dirty="0">
                <a:solidFill>
                  <a:schemeClr val="bg1"/>
                </a:solidFill>
              </a:rPr>
              <a:t>MVP</a:t>
            </a:r>
          </a:p>
        </p:txBody>
      </p:sp>
      <p:pic>
        <p:nvPicPr>
          <p:cNvPr id="4" name="Imagen 3">
            <a:extLst>
              <a:ext uri="{FF2B5EF4-FFF2-40B4-BE49-F238E27FC236}">
                <a16:creationId xmlns:a16="http://schemas.microsoft.com/office/drawing/2014/main" id="{B2AEDDAB-8301-41CA-A818-289E37FFC157}"/>
              </a:ext>
            </a:extLst>
          </p:cNvPr>
          <p:cNvPicPr>
            <a:picLocks noChangeAspect="1"/>
          </p:cNvPicPr>
          <p:nvPr/>
        </p:nvPicPr>
        <p:blipFill rotWithShape="1">
          <a:blip r:embed="rId2"/>
          <a:srcRect l="1324" t="1857" r="610"/>
          <a:stretch/>
        </p:blipFill>
        <p:spPr>
          <a:xfrm>
            <a:off x="6474142" y="151206"/>
            <a:ext cx="2585257" cy="1934785"/>
          </a:xfrm>
          <a:prstGeom prst="rect">
            <a:avLst/>
          </a:prstGeom>
        </p:spPr>
      </p:pic>
      <p:pic>
        <p:nvPicPr>
          <p:cNvPr id="5" name="Imagen 4" descr="Captura de pantalla de un celular con letras&#10;&#10;Descripción generada automáticamente">
            <a:extLst>
              <a:ext uri="{FF2B5EF4-FFF2-40B4-BE49-F238E27FC236}">
                <a16:creationId xmlns:a16="http://schemas.microsoft.com/office/drawing/2014/main" id="{E39DFE36-1F63-4323-B6AF-A1A07F762EB9}"/>
              </a:ext>
            </a:extLst>
          </p:cNvPr>
          <p:cNvPicPr>
            <a:picLocks noChangeAspect="1"/>
          </p:cNvPicPr>
          <p:nvPr/>
        </p:nvPicPr>
        <p:blipFill rotWithShape="1">
          <a:blip r:embed="rId3">
            <a:extLst>
              <a:ext uri="{28A0092B-C50C-407E-A947-70E740481C1C}">
                <a14:useLocalDpi xmlns:a14="http://schemas.microsoft.com/office/drawing/2010/main" val="0"/>
              </a:ext>
            </a:extLst>
          </a:blip>
          <a:srcRect l="6242" r="12313"/>
          <a:stretch/>
        </p:blipFill>
        <p:spPr>
          <a:xfrm>
            <a:off x="9869987" y="243409"/>
            <a:ext cx="1498809" cy="2760425"/>
          </a:xfrm>
          <a:prstGeom prst="rect">
            <a:avLst/>
          </a:prstGeom>
          <a:solidFill>
            <a:schemeClr val="bg1"/>
          </a:solidFill>
        </p:spPr>
      </p:pic>
      <p:cxnSp>
        <p:nvCxnSpPr>
          <p:cNvPr id="6" name="Conector recto de flecha 5">
            <a:extLst>
              <a:ext uri="{FF2B5EF4-FFF2-40B4-BE49-F238E27FC236}">
                <a16:creationId xmlns:a16="http://schemas.microsoft.com/office/drawing/2014/main" id="{BA3872DF-5A86-47EE-9FC1-4E0D2A8342C9}"/>
              </a:ext>
            </a:extLst>
          </p:cNvPr>
          <p:cNvCxnSpPr>
            <a:cxnSpLocks/>
          </p:cNvCxnSpPr>
          <p:nvPr/>
        </p:nvCxnSpPr>
        <p:spPr>
          <a:xfrm>
            <a:off x="9176869" y="1012036"/>
            <a:ext cx="53356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03532AA3-5BE2-45F8-9648-4CF48FA26A05}"/>
              </a:ext>
            </a:extLst>
          </p:cNvPr>
          <p:cNvCxnSpPr>
            <a:cxnSpLocks/>
          </p:cNvCxnSpPr>
          <p:nvPr/>
        </p:nvCxnSpPr>
        <p:spPr>
          <a:xfrm flipH="1">
            <a:off x="9154034" y="1502060"/>
            <a:ext cx="5563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23E20951-DC20-4650-9218-6DCA09CE618B}"/>
              </a:ext>
            </a:extLst>
          </p:cNvPr>
          <p:cNvCxnSpPr>
            <a:cxnSpLocks/>
          </p:cNvCxnSpPr>
          <p:nvPr/>
        </p:nvCxnSpPr>
        <p:spPr>
          <a:xfrm>
            <a:off x="5553404" y="1012035"/>
            <a:ext cx="52977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F8948FA9-58AF-43FF-AA62-F8F96D5A59E5}"/>
              </a:ext>
            </a:extLst>
          </p:cNvPr>
          <p:cNvCxnSpPr>
            <a:cxnSpLocks/>
          </p:cNvCxnSpPr>
          <p:nvPr/>
        </p:nvCxnSpPr>
        <p:spPr>
          <a:xfrm flipH="1">
            <a:off x="5553404" y="1502059"/>
            <a:ext cx="49752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29ECA587-01C1-47B4-82A4-B37F92F82AF3}"/>
              </a:ext>
            </a:extLst>
          </p:cNvPr>
          <p:cNvCxnSpPr>
            <a:cxnSpLocks/>
          </p:cNvCxnSpPr>
          <p:nvPr/>
        </p:nvCxnSpPr>
        <p:spPr>
          <a:xfrm flipV="1">
            <a:off x="7597662" y="1631851"/>
            <a:ext cx="0" cy="4022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894640D-BE08-4B8B-9F28-2CAEAA25F6AC}"/>
              </a:ext>
            </a:extLst>
          </p:cNvPr>
          <p:cNvCxnSpPr>
            <a:cxnSpLocks/>
          </p:cNvCxnSpPr>
          <p:nvPr/>
        </p:nvCxnSpPr>
        <p:spPr>
          <a:xfrm>
            <a:off x="7872542" y="1631851"/>
            <a:ext cx="0" cy="4385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7513FFF9-C745-4C25-B3AD-5753B4187FBB}"/>
              </a:ext>
            </a:extLst>
          </p:cNvPr>
          <p:cNvSpPr txBox="1"/>
          <p:nvPr/>
        </p:nvSpPr>
        <p:spPr>
          <a:xfrm>
            <a:off x="8175237" y="145291"/>
            <a:ext cx="2671743" cy="646331"/>
          </a:xfrm>
          <a:prstGeom prst="rect">
            <a:avLst/>
          </a:prstGeom>
          <a:noFill/>
        </p:spPr>
        <p:txBody>
          <a:bodyPr wrap="square" rtlCol="0">
            <a:spAutoFit/>
          </a:bodyPr>
          <a:lstStyle/>
          <a:p>
            <a:pPr algn="ctr"/>
            <a:r>
              <a:rPr lang="en-GB" b="1" dirty="0"/>
              <a:t>Control </a:t>
            </a:r>
          </a:p>
          <a:p>
            <a:pPr algn="ctr"/>
            <a:r>
              <a:rPr lang="en-GB" b="1" dirty="0"/>
              <a:t>Panel</a:t>
            </a:r>
          </a:p>
        </p:txBody>
      </p:sp>
      <p:sp>
        <p:nvSpPr>
          <p:cNvPr id="13" name="CuadroTexto 12">
            <a:extLst>
              <a:ext uri="{FF2B5EF4-FFF2-40B4-BE49-F238E27FC236}">
                <a16:creationId xmlns:a16="http://schemas.microsoft.com/office/drawing/2014/main" id="{76B6A6F8-1AC9-48A6-8DED-A551F16274AE}"/>
              </a:ext>
            </a:extLst>
          </p:cNvPr>
          <p:cNvSpPr txBox="1"/>
          <p:nvPr/>
        </p:nvSpPr>
        <p:spPr>
          <a:xfrm>
            <a:off x="9059399" y="2959705"/>
            <a:ext cx="3086588" cy="923330"/>
          </a:xfrm>
          <a:prstGeom prst="rect">
            <a:avLst/>
          </a:prstGeom>
          <a:noFill/>
        </p:spPr>
        <p:txBody>
          <a:bodyPr wrap="square" rtlCol="0">
            <a:spAutoFit/>
          </a:bodyPr>
          <a:lstStyle/>
          <a:p>
            <a:pPr algn="ctr"/>
            <a:r>
              <a:rPr lang="en-GB" b="1" dirty="0" err="1">
                <a:solidFill>
                  <a:schemeClr val="accent3"/>
                </a:solidFill>
              </a:rPr>
              <a:t>IoS</a:t>
            </a:r>
            <a:endParaRPr lang="en-GB" b="1" dirty="0">
              <a:solidFill>
                <a:schemeClr val="accent3"/>
              </a:solidFill>
            </a:endParaRPr>
          </a:p>
          <a:p>
            <a:pPr algn="ctr"/>
            <a:r>
              <a:rPr lang="en-GB" b="1" dirty="0">
                <a:solidFill>
                  <a:schemeClr val="accent3"/>
                </a:solidFill>
              </a:rPr>
              <a:t>(Final Users:</a:t>
            </a:r>
          </a:p>
          <a:p>
            <a:pPr algn="ctr"/>
            <a:r>
              <a:rPr lang="en-GB" b="1" dirty="0">
                <a:solidFill>
                  <a:schemeClr val="accent3"/>
                </a:solidFill>
              </a:rPr>
              <a:t>Risk Population)</a:t>
            </a:r>
          </a:p>
        </p:txBody>
      </p:sp>
      <p:pic>
        <p:nvPicPr>
          <p:cNvPr id="14" name="Picture 6" descr="Big Data, IoT e inteligencia artificial en entorno hospitalario ...">
            <a:extLst>
              <a:ext uri="{FF2B5EF4-FFF2-40B4-BE49-F238E27FC236}">
                <a16:creationId xmlns:a16="http://schemas.microsoft.com/office/drawing/2014/main" id="{DE052B42-DB7E-466D-A28C-7C990F5A9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373" y="2057943"/>
            <a:ext cx="2746850" cy="1538237"/>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76B1CE21-0F3E-4111-94B5-A27158940C1F}"/>
              </a:ext>
            </a:extLst>
          </p:cNvPr>
          <p:cNvSpPr txBox="1"/>
          <p:nvPr/>
        </p:nvSpPr>
        <p:spPr>
          <a:xfrm>
            <a:off x="4104998" y="2970337"/>
            <a:ext cx="2375760" cy="646331"/>
          </a:xfrm>
          <a:prstGeom prst="rect">
            <a:avLst/>
          </a:prstGeom>
          <a:noFill/>
        </p:spPr>
        <p:txBody>
          <a:bodyPr wrap="square" rtlCol="0">
            <a:spAutoFit/>
          </a:bodyPr>
          <a:lstStyle/>
          <a:p>
            <a:pPr algn="r"/>
            <a:r>
              <a:rPr lang="en-GB" dirty="0">
                <a:solidFill>
                  <a:schemeClr val="accent3"/>
                </a:solidFill>
              </a:rPr>
              <a:t>Big Data</a:t>
            </a:r>
          </a:p>
          <a:p>
            <a:pPr algn="r"/>
            <a:r>
              <a:rPr lang="en-GB" dirty="0">
                <a:solidFill>
                  <a:schemeClr val="accent3"/>
                </a:solidFill>
              </a:rPr>
              <a:t>Machine Learning / AI </a:t>
            </a:r>
          </a:p>
        </p:txBody>
      </p:sp>
      <p:sp>
        <p:nvSpPr>
          <p:cNvPr id="16" name="CuadroTexto 15">
            <a:extLst>
              <a:ext uri="{FF2B5EF4-FFF2-40B4-BE49-F238E27FC236}">
                <a16:creationId xmlns:a16="http://schemas.microsoft.com/office/drawing/2014/main" id="{7D6438E1-7B45-45CF-B5D7-3F2C64230607}"/>
              </a:ext>
            </a:extLst>
          </p:cNvPr>
          <p:cNvSpPr txBox="1"/>
          <p:nvPr/>
        </p:nvSpPr>
        <p:spPr>
          <a:xfrm>
            <a:off x="2308998" y="2327316"/>
            <a:ext cx="3205245" cy="369332"/>
          </a:xfrm>
          <a:prstGeom prst="rect">
            <a:avLst/>
          </a:prstGeom>
          <a:noFill/>
        </p:spPr>
        <p:txBody>
          <a:bodyPr wrap="square" rtlCol="0">
            <a:spAutoFit/>
          </a:bodyPr>
          <a:lstStyle/>
          <a:p>
            <a:pPr algn="ctr"/>
            <a:r>
              <a:rPr lang="en-GB" dirty="0">
                <a:solidFill>
                  <a:schemeClr val="accent3"/>
                </a:solidFill>
              </a:rPr>
              <a:t>Services =&gt; Society Resources</a:t>
            </a:r>
          </a:p>
        </p:txBody>
      </p:sp>
      <p:pic>
        <p:nvPicPr>
          <p:cNvPr id="17" name="Picture 2" descr="iconos de emergencia larga sombra - Descargar Vectores Gratis ...">
            <a:extLst>
              <a:ext uri="{FF2B5EF4-FFF2-40B4-BE49-F238E27FC236}">
                <a16:creationId xmlns:a16="http://schemas.microsoft.com/office/drawing/2014/main" id="{B7350743-5F5A-41BB-99DB-89614A6C21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114" b="3943"/>
          <a:stretch/>
        </p:blipFill>
        <p:spPr bwMode="auto">
          <a:xfrm>
            <a:off x="2934272" y="282203"/>
            <a:ext cx="2459574" cy="2064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Motos-mapas">
            <a:extLst>
              <a:ext uri="{FF2B5EF4-FFF2-40B4-BE49-F238E27FC236}">
                <a16:creationId xmlns:a16="http://schemas.microsoft.com/office/drawing/2014/main" id="{86F99570-0834-499B-918C-67CDEC9B00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61077" r="60915" b="7522"/>
          <a:stretch/>
        </p:blipFill>
        <p:spPr bwMode="auto">
          <a:xfrm>
            <a:off x="4176508" y="4445421"/>
            <a:ext cx="1236086" cy="10683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Unión Europea - Wikipedia, la enciclopedia libre">
            <a:extLst>
              <a:ext uri="{FF2B5EF4-FFF2-40B4-BE49-F238E27FC236}">
                <a16:creationId xmlns:a16="http://schemas.microsoft.com/office/drawing/2014/main" id="{BE96D1EF-329A-4BC8-B642-77724D64C75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5779" r="21376"/>
          <a:stretch/>
        </p:blipFill>
        <p:spPr bwMode="auto">
          <a:xfrm>
            <a:off x="5455042" y="4431251"/>
            <a:ext cx="1385172" cy="10994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omunidad de Madrid - Wikipedia, la enciclopedia libre">
            <a:extLst>
              <a:ext uri="{FF2B5EF4-FFF2-40B4-BE49-F238E27FC236}">
                <a16:creationId xmlns:a16="http://schemas.microsoft.com/office/drawing/2014/main" id="{64DB4665-6C2F-42F1-9CE7-B42B4DBDDF9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794" r="21713" b="40334"/>
          <a:stretch/>
        </p:blipFill>
        <p:spPr bwMode="auto">
          <a:xfrm>
            <a:off x="2526449" y="4410964"/>
            <a:ext cx="1385171" cy="1068318"/>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9B654C23-2A9B-43D0-A891-EA16D3E94EA4}"/>
              </a:ext>
            </a:extLst>
          </p:cNvPr>
          <p:cNvSpPr txBox="1"/>
          <p:nvPr/>
        </p:nvSpPr>
        <p:spPr>
          <a:xfrm>
            <a:off x="2462108" y="3909561"/>
            <a:ext cx="4378106" cy="369332"/>
          </a:xfrm>
          <a:prstGeom prst="rect">
            <a:avLst/>
          </a:prstGeom>
          <a:noFill/>
        </p:spPr>
        <p:txBody>
          <a:bodyPr wrap="square" rtlCol="0">
            <a:spAutoFit/>
          </a:bodyPr>
          <a:lstStyle/>
          <a:p>
            <a:pPr algn="ctr"/>
            <a:r>
              <a:rPr lang="en-GB" dirty="0">
                <a:solidFill>
                  <a:schemeClr val="accent3"/>
                </a:solidFill>
              </a:rPr>
              <a:t>Scaled/Synchronized Integration</a:t>
            </a:r>
          </a:p>
        </p:txBody>
      </p:sp>
      <p:cxnSp>
        <p:nvCxnSpPr>
          <p:cNvPr id="22" name="Conector recto de flecha 21">
            <a:extLst>
              <a:ext uri="{FF2B5EF4-FFF2-40B4-BE49-F238E27FC236}">
                <a16:creationId xmlns:a16="http://schemas.microsoft.com/office/drawing/2014/main" id="{33518715-22E7-4A0A-B55F-E1CECFFAAC14}"/>
              </a:ext>
            </a:extLst>
          </p:cNvPr>
          <p:cNvCxnSpPr>
            <a:cxnSpLocks/>
          </p:cNvCxnSpPr>
          <p:nvPr/>
        </p:nvCxnSpPr>
        <p:spPr>
          <a:xfrm>
            <a:off x="3646731" y="5104149"/>
            <a:ext cx="52977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7F0948D2-BA30-4BF4-91B8-E8E5280E03A2}"/>
              </a:ext>
            </a:extLst>
          </p:cNvPr>
          <p:cNvCxnSpPr>
            <a:cxnSpLocks/>
          </p:cNvCxnSpPr>
          <p:nvPr/>
        </p:nvCxnSpPr>
        <p:spPr>
          <a:xfrm>
            <a:off x="5292878" y="5104149"/>
            <a:ext cx="52977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3248D438-A717-4651-9549-BC9D321A30C7}"/>
              </a:ext>
            </a:extLst>
          </p:cNvPr>
          <p:cNvSpPr txBox="1"/>
          <p:nvPr/>
        </p:nvSpPr>
        <p:spPr>
          <a:xfrm>
            <a:off x="10314997" y="4003982"/>
            <a:ext cx="1887173" cy="369332"/>
          </a:xfrm>
          <a:prstGeom prst="rect">
            <a:avLst/>
          </a:prstGeom>
          <a:noFill/>
        </p:spPr>
        <p:txBody>
          <a:bodyPr wrap="square" rtlCol="0">
            <a:spAutoFit/>
          </a:bodyPr>
          <a:lstStyle/>
          <a:p>
            <a:pPr algn="ctr"/>
            <a:r>
              <a:rPr lang="en-GB" b="1" dirty="0">
                <a:solidFill>
                  <a:schemeClr val="accent3"/>
                </a:solidFill>
              </a:rPr>
              <a:t>KPI </a:t>
            </a:r>
          </a:p>
        </p:txBody>
      </p:sp>
      <p:sp>
        <p:nvSpPr>
          <p:cNvPr id="25" name="CuadroTexto 24">
            <a:extLst>
              <a:ext uri="{FF2B5EF4-FFF2-40B4-BE49-F238E27FC236}">
                <a16:creationId xmlns:a16="http://schemas.microsoft.com/office/drawing/2014/main" id="{3854E3ED-A22C-4F8F-8DA1-AF5AD699FA83}"/>
              </a:ext>
            </a:extLst>
          </p:cNvPr>
          <p:cNvSpPr txBox="1"/>
          <p:nvPr/>
        </p:nvSpPr>
        <p:spPr>
          <a:xfrm>
            <a:off x="2469087" y="5611353"/>
            <a:ext cx="1556836" cy="707886"/>
          </a:xfrm>
          <a:prstGeom prst="rect">
            <a:avLst/>
          </a:prstGeom>
          <a:noFill/>
        </p:spPr>
        <p:txBody>
          <a:bodyPr wrap="none" rtlCol="0">
            <a:spAutoFit/>
          </a:bodyPr>
          <a:lstStyle/>
          <a:p>
            <a:pPr algn="ctr"/>
            <a:r>
              <a:rPr lang="en-GB" sz="1000" dirty="0"/>
              <a:t>1s level</a:t>
            </a:r>
          </a:p>
          <a:p>
            <a:pPr algn="ctr"/>
            <a:r>
              <a:rPr lang="en-GB" sz="1000" dirty="0"/>
              <a:t>Regional Community</a:t>
            </a:r>
          </a:p>
          <a:p>
            <a:pPr algn="ctr"/>
            <a:r>
              <a:rPr lang="en-GB" sz="1000" dirty="0"/>
              <a:t>(MVP Validation in Madrid</a:t>
            </a:r>
          </a:p>
          <a:p>
            <a:pPr algn="ctr"/>
            <a:r>
              <a:rPr lang="en-GB" sz="1000" dirty="0"/>
              <a:t>for Covid19)</a:t>
            </a:r>
          </a:p>
        </p:txBody>
      </p:sp>
      <p:sp>
        <p:nvSpPr>
          <p:cNvPr id="26" name="CuadroTexto 25">
            <a:extLst>
              <a:ext uri="{FF2B5EF4-FFF2-40B4-BE49-F238E27FC236}">
                <a16:creationId xmlns:a16="http://schemas.microsoft.com/office/drawing/2014/main" id="{172665E1-D7C8-4CEB-8EA2-0541EB0E6F47}"/>
              </a:ext>
            </a:extLst>
          </p:cNvPr>
          <p:cNvSpPr txBox="1"/>
          <p:nvPr/>
        </p:nvSpPr>
        <p:spPr>
          <a:xfrm>
            <a:off x="4047963" y="5632638"/>
            <a:ext cx="1500732" cy="553998"/>
          </a:xfrm>
          <a:prstGeom prst="rect">
            <a:avLst/>
          </a:prstGeom>
          <a:noFill/>
        </p:spPr>
        <p:txBody>
          <a:bodyPr wrap="none" rtlCol="0">
            <a:spAutoFit/>
          </a:bodyPr>
          <a:lstStyle/>
          <a:p>
            <a:pPr algn="ctr"/>
            <a:r>
              <a:rPr lang="en-GB" sz="1000" dirty="0"/>
              <a:t>2nd level</a:t>
            </a:r>
          </a:p>
          <a:p>
            <a:pPr algn="ctr"/>
            <a:r>
              <a:rPr lang="en-GB" sz="1000" dirty="0"/>
              <a:t>State Comm.</a:t>
            </a:r>
          </a:p>
          <a:p>
            <a:pPr algn="ctr"/>
            <a:r>
              <a:rPr lang="en-GB" sz="1000" dirty="0"/>
              <a:t>(MVP Validation in Spain)</a:t>
            </a:r>
          </a:p>
        </p:txBody>
      </p:sp>
      <p:sp>
        <p:nvSpPr>
          <p:cNvPr id="27" name="CuadroTexto 26">
            <a:extLst>
              <a:ext uri="{FF2B5EF4-FFF2-40B4-BE49-F238E27FC236}">
                <a16:creationId xmlns:a16="http://schemas.microsoft.com/office/drawing/2014/main" id="{CD380ED7-DBD9-483D-BC44-DFDF0928181A}"/>
              </a:ext>
            </a:extLst>
          </p:cNvPr>
          <p:cNvSpPr txBox="1"/>
          <p:nvPr/>
        </p:nvSpPr>
        <p:spPr>
          <a:xfrm>
            <a:off x="5583974" y="5652407"/>
            <a:ext cx="1361270" cy="553998"/>
          </a:xfrm>
          <a:prstGeom prst="rect">
            <a:avLst/>
          </a:prstGeom>
          <a:noFill/>
        </p:spPr>
        <p:txBody>
          <a:bodyPr wrap="none" rtlCol="0">
            <a:spAutoFit/>
          </a:bodyPr>
          <a:lstStyle/>
          <a:p>
            <a:pPr algn="ctr"/>
            <a:r>
              <a:rPr lang="en-GB" sz="1000" dirty="0"/>
              <a:t>3rd level</a:t>
            </a:r>
          </a:p>
          <a:p>
            <a:pPr algn="ctr"/>
            <a:r>
              <a:rPr lang="en-GB" sz="1000" dirty="0"/>
              <a:t>European Comm.</a:t>
            </a:r>
          </a:p>
          <a:p>
            <a:pPr algn="ctr"/>
            <a:r>
              <a:rPr lang="en-GB" sz="1000" dirty="0"/>
              <a:t>(MVP Validation in EU)</a:t>
            </a:r>
          </a:p>
        </p:txBody>
      </p:sp>
      <p:sp>
        <p:nvSpPr>
          <p:cNvPr id="28" name="CuadroTexto 27">
            <a:extLst>
              <a:ext uri="{FF2B5EF4-FFF2-40B4-BE49-F238E27FC236}">
                <a16:creationId xmlns:a16="http://schemas.microsoft.com/office/drawing/2014/main" id="{4BC41CB3-B864-4F49-BD33-489922A51CCA}"/>
              </a:ext>
            </a:extLst>
          </p:cNvPr>
          <p:cNvSpPr txBox="1"/>
          <p:nvPr/>
        </p:nvSpPr>
        <p:spPr>
          <a:xfrm>
            <a:off x="6882662" y="3832023"/>
            <a:ext cx="3327039" cy="830997"/>
          </a:xfrm>
          <a:prstGeom prst="rect">
            <a:avLst/>
          </a:prstGeom>
          <a:ln>
            <a:no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1200" b="1" dirty="0"/>
              <a:t>From data processing on the platform on 1st wave in Covid19, prevent service coordination for the foreseen 2nd and 3rd wave after lockdown policy</a:t>
            </a:r>
          </a:p>
        </p:txBody>
      </p:sp>
      <p:sp>
        <p:nvSpPr>
          <p:cNvPr id="29" name="CuadroTexto 28">
            <a:extLst>
              <a:ext uri="{FF2B5EF4-FFF2-40B4-BE49-F238E27FC236}">
                <a16:creationId xmlns:a16="http://schemas.microsoft.com/office/drawing/2014/main" id="{9EC47168-2B06-4F17-B84D-2FA0B479E19B}"/>
              </a:ext>
            </a:extLst>
          </p:cNvPr>
          <p:cNvSpPr txBox="1"/>
          <p:nvPr/>
        </p:nvSpPr>
        <p:spPr>
          <a:xfrm>
            <a:off x="10337290" y="4093753"/>
            <a:ext cx="1941694" cy="2677656"/>
          </a:xfrm>
          <a:prstGeom prst="rect">
            <a:avLst/>
          </a:prstGeom>
          <a:noFill/>
        </p:spPr>
        <p:txBody>
          <a:bodyPr wrap="square" rtlCol="0">
            <a:spAutoFit/>
          </a:bodyPr>
          <a:lstStyle/>
          <a:p>
            <a:pPr algn="ctr"/>
            <a:endParaRPr lang="en-GB" sz="1200" dirty="0"/>
          </a:p>
          <a:p>
            <a:pPr algn="ctr"/>
            <a:r>
              <a:rPr lang="en-GB" sz="1200" dirty="0"/>
              <a:t>#infected/</a:t>
            </a:r>
            <a:r>
              <a:rPr lang="en-GB" sz="1200" dirty="0" err="1"/>
              <a:t>Xi,Yi,Zi</a:t>
            </a:r>
            <a:r>
              <a:rPr lang="en-GB" sz="1200" dirty="0"/>
              <a:t>, Ki date</a:t>
            </a:r>
          </a:p>
          <a:p>
            <a:pPr algn="ctr"/>
            <a:r>
              <a:rPr lang="en-GB" sz="1200" dirty="0"/>
              <a:t>#dead/</a:t>
            </a:r>
            <a:r>
              <a:rPr lang="en-GB" sz="1200" dirty="0" err="1"/>
              <a:t>Xi,Yi,Zi,Ki</a:t>
            </a:r>
            <a:r>
              <a:rPr lang="en-GB" sz="1200" dirty="0"/>
              <a:t> date</a:t>
            </a:r>
          </a:p>
          <a:p>
            <a:pPr algn="ctr"/>
            <a:r>
              <a:rPr lang="en-GB" sz="1200" dirty="0"/>
              <a:t>#recovered/</a:t>
            </a:r>
            <a:r>
              <a:rPr lang="en-GB" sz="1200" dirty="0" err="1"/>
              <a:t>Xi,Yi</a:t>
            </a:r>
            <a:r>
              <a:rPr lang="en-GB" sz="1200" dirty="0"/>
              <a:t>, Zi ,Ki date</a:t>
            </a:r>
          </a:p>
          <a:p>
            <a:pPr algn="ctr"/>
            <a:endParaRPr lang="en-GB" sz="1200" dirty="0"/>
          </a:p>
          <a:p>
            <a:pPr algn="ctr"/>
            <a:r>
              <a:rPr lang="en-GB" sz="1200" dirty="0"/>
              <a:t>Xi=risk pop</a:t>
            </a:r>
          </a:p>
          <a:p>
            <a:pPr algn="ctr"/>
            <a:r>
              <a:rPr lang="en-GB" sz="1200" dirty="0"/>
              <a:t>Yi=protocol</a:t>
            </a:r>
          </a:p>
          <a:p>
            <a:pPr algn="ctr"/>
            <a:r>
              <a:rPr lang="en-GB" sz="1200" dirty="0"/>
              <a:t>Zi=level of service integration</a:t>
            </a:r>
          </a:p>
          <a:p>
            <a:pPr algn="ctr"/>
            <a:r>
              <a:rPr lang="en-GB" sz="1200" dirty="0"/>
              <a:t>Ki=resources employed per service</a:t>
            </a:r>
          </a:p>
          <a:p>
            <a:pPr algn="ctr"/>
            <a:endParaRPr lang="en-GB" sz="1200" dirty="0"/>
          </a:p>
          <a:p>
            <a:pPr algn="ctr"/>
            <a:endParaRPr lang="en-GB" sz="1200" dirty="0"/>
          </a:p>
        </p:txBody>
      </p:sp>
      <p:cxnSp>
        <p:nvCxnSpPr>
          <p:cNvPr id="30" name="Conector recto de flecha 29">
            <a:extLst>
              <a:ext uri="{FF2B5EF4-FFF2-40B4-BE49-F238E27FC236}">
                <a16:creationId xmlns:a16="http://schemas.microsoft.com/office/drawing/2014/main" id="{B64B071E-5238-43C5-9754-6B8697640A78}"/>
              </a:ext>
            </a:extLst>
          </p:cNvPr>
          <p:cNvCxnSpPr>
            <a:cxnSpLocks/>
          </p:cNvCxnSpPr>
          <p:nvPr/>
        </p:nvCxnSpPr>
        <p:spPr>
          <a:xfrm>
            <a:off x="10346014" y="4169317"/>
            <a:ext cx="546754" cy="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2A802A37-FB42-4C0E-ADF1-6AEF870AF7F5}"/>
              </a:ext>
            </a:extLst>
          </p:cNvPr>
          <p:cNvSpPr txBox="1"/>
          <p:nvPr/>
        </p:nvSpPr>
        <p:spPr>
          <a:xfrm>
            <a:off x="6862507" y="4711224"/>
            <a:ext cx="3398265" cy="1754326"/>
          </a:xfrm>
          <a:prstGeom prst="rect">
            <a:avLst/>
          </a:prstGeom>
          <a:noFill/>
        </p:spPr>
        <p:txBody>
          <a:bodyPr wrap="square" rtlCol="0">
            <a:spAutoFit/>
          </a:bodyPr>
          <a:lstStyle/>
          <a:p>
            <a:pPr marL="228600" indent="-228600" algn="just">
              <a:buAutoNum type="alphaLcParenR"/>
            </a:pPr>
            <a:r>
              <a:rPr lang="en-GB" sz="1200" dirty="0"/>
              <a:t>Theoretical pattern: Simulated education under different scenarios &amp; hypothesis</a:t>
            </a:r>
          </a:p>
          <a:p>
            <a:pPr marL="228600" indent="-228600" algn="just">
              <a:buAutoNum type="alphaLcParenR" startAt="2"/>
            </a:pPr>
            <a:r>
              <a:rPr lang="en-GB" sz="1200" dirty="0"/>
              <a:t>Control panel: Disclosed info and monitored machine learning results to be applied on protocols: % reduction on pandemic effect evolution (deaths, infections, overloading services, resources, reaction time, PIB, unemployment…)</a:t>
            </a:r>
          </a:p>
          <a:p>
            <a:pPr algn="just"/>
            <a:endParaRPr lang="en-GB" sz="1200" dirty="0"/>
          </a:p>
        </p:txBody>
      </p:sp>
    </p:spTree>
    <p:extLst>
      <p:ext uri="{BB962C8B-B14F-4D97-AF65-F5344CB8AC3E}">
        <p14:creationId xmlns:p14="http://schemas.microsoft.com/office/powerpoint/2010/main" val="1553598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5FA61F-EEA2-4552-B0A3-906D05451161}"/>
              </a:ext>
            </a:extLst>
          </p:cNvPr>
          <p:cNvSpPr/>
          <p:nvPr/>
        </p:nvSpPr>
        <p:spPr>
          <a:xfrm>
            <a:off x="-63241" y="0"/>
            <a:ext cx="2332382"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uadroTexto 2">
            <a:extLst>
              <a:ext uri="{FF2B5EF4-FFF2-40B4-BE49-F238E27FC236}">
                <a16:creationId xmlns:a16="http://schemas.microsoft.com/office/drawing/2014/main" id="{90A8F2C2-9846-479B-A2C0-C646CAFDEB75}"/>
              </a:ext>
            </a:extLst>
          </p:cNvPr>
          <p:cNvSpPr txBox="1"/>
          <p:nvPr/>
        </p:nvSpPr>
        <p:spPr>
          <a:xfrm>
            <a:off x="-66528" y="163530"/>
            <a:ext cx="2332383" cy="3970318"/>
          </a:xfrm>
          <a:prstGeom prst="rect">
            <a:avLst/>
          </a:prstGeom>
          <a:noFill/>
        </p:spPr>
        <p:txBody>
          <a:bodyPr wrap="square" rtlCol="0">
            <a:spAutoFit/>
          </a:bodyPr>
          <a:lstStyle/>
          <a:p>
            <a:pPr algn="ctr"/>
            <a:r>
              <a:rPr lang="en-GB" sz="2800" b="1" dirty="0">
                <a:solidFill>
                  <a:schemeClr val="bg1"/>
                </a:solidFill>
              </a:rPr>
              <a:t>#</a:t>
            </a:r>
            <a:r>
              <a:rPr lang="en-GB" sz="2800" b="1" dirty="0" err="1">
                <a:solidFill>
                  <a:schemeClr val="bg1"/>
                </a:solidFill>
              </a:rPr>
              <a:t>EUvsVirus</a:t>
            </a:r>
            <a:r>
              <a:rPr lang="en-GB" sz="2800" b="1" dirty="0">
                <a:solidFill>
                  <a:schemeClr val="bg1"/>
                </a:solidFill>
              </a:rPr>
              <a:t> </a:t>
            </a:r>
          </a:p>
          <a:p>
            <a:pPr algn="ctr"/>
            <a:endParaRPr lang="en-GB" sz="2800" b="1" dirty="0">
              <a:solidFill>
                <a:schemeClr val="bg1"/>
              </a:solidFill>
            </a:endParaRPr>
          </a:p>
          <a:p>
            <a:pPr algn="ctr"/>
            <a:r>
              <a:rPr lang="en-GB" sz="2800" b="1" dirty="0">
                <a:solidFill>
                  <a:schemeClr val="bg1"/>
                </a:solidFill>
              </a:rPr>
              <a:t>PGPVG </a:t>
            </a:r>
          </a:p>
          <a:p>
            <a:pPr algn="ctr"/>
            <a:r>
              <a:rPr lang="en-GB" sz="2800" b="1" dirty="0">
                <a:solidFill>
                  <a:schemeClr val="bg1"/>
                </a:solidFill>
              </a:rPr>
              <a:t>Project</a:t>
            </a:r>
          </a:p>
          <a:p>
            <a:pPr algn="ctr"/>
            <a:endParaRPr lang="en-GB" sz="2800" b="1" dirty="0">
              <a:solidFill>
                <a:schemeClr val="bg1"/>
              </a:solidFill>
            </a:endParaRPr>
          </a:p>
          <a:p>
            <a:pPr algn="ctr"/>
            <a:endParaRPr lang="en-GB" sz="2800" b="1" dirty="0">
              <a:solidFill>
                <a:schemeClr val="bg1"/>
              </a:solidFill>
            </a:endParaRPr>
          </a:p>
          <a:p>
            <a:pPr algn="ctr"/>
            <a:endParaRPr lang="en-GB" sz="2800" b="1" dirty="0">
              <a:solidFill>
                <a:schemeClr val="bg1"/>
              </a:solidFill>
            </a:endParaRPr>
          </a:p>
          <a:p>
            <a:pPr algn="ctr"/>
            <a:r>
              <a:rPr lang="en-GB" sz="2800" dirty="0">
                <a:solidFill>
                  <a:schemeClr val="bg1"/>
                </a:solidFill>
              </a:rPr>
              <a:t>Product Description</a:t>
            </a:r>
          </a:p>
        </p:txBody>
      </p:sp>
      <p:grpSp>
        <p:nvGrpSpPr>
          <p:cNvPr id="4" name="Grupo 3">
            <a:extLst>
              <a:ext uri="{FF2B5EF4-FFF2-40B4-BE49-F238E27FC236}">
                <a16:creationId xmlns:a16="http://schemas.microsoft.com/office/drawing/2014/main" id="{F85957AF-B260-45A3-974F-E8FE1829919C}"/>
              </a:ext>
            </a:extLst>
          </p:cNvPr>
          <p:cNvGrpSpPr/>
          <p:nvPr/>
        </p:nvGrpSpPr>
        <p:grpSpPr>
          <a:xfrm>
            <a:off x="7451501" y="3130248"/>
            <a:ext cx="4764684" cy="3155886"/>
            <a:chOff x="2277555" y="1612371"/>
            <a:chExt cx="5254947" cy="3003699"/>
          </a:xfrm>
        </p:grpSpPr>
        <p:pic>
          <p:nvPicPr>
            <p:cNvPr id="5" name="Imagen 4">
              <a:extLst>
                <a:ext uri="{FF2B5EF4-FFF2-40B4-BE49-F238E27FC236}">
                  <a16:creationId xmlns:a16="http://schemas.microsoft.com/office/drawing/2014/main" id="{8782EB71-A217-4B41-9DC5-E275072DD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555" y="1612371"/>
              <a:ext cx="4540250" cy="1778000"/>
            </a:xfrm>
            <a:prstGeom prst="rect">
              <a:avLst/>
            </a:prstGeom>
          </p:spPr>
        </p:pic>
        <p:pic>
          <p:nvPicPr>
            <p:cNvPr id="6" name="Imagen 5" descr="Imagen que contiene reloj&#10;&#10;Descripción generada automáticamente">
              <a:extLst>
                <a:ext uri="{FF2B5EF4-FFF2-40B4-BE49-F238E27FC236}">
                  <a16:creationId xmlns:a16="http://schemas.microsoft.com/office/drawing/2014/main" id="{E678F7B6-AE5B-4572-9E19-37C23B140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282" y="3266695"/>
              <a:ext cx="2436813" cy="1349375"/>
            </a:xfrm>
            <a:prstGeom prst="rect">
              <a:avLst/>
            </a:prstGeom>
          </p:spPr>
        </p:pic>
        <p:grpSp>
          <p:nvGrpSpPr>
            <p:cNvPr id="7" name="Grupo 6">
              <a:extLst>
                <a:ext uri="{FF2B5EF4-FFF2-40B4-BE49-F238E27FC236}">
                  <a16:creationId xmlns:a16="http://schemas.microsoft.com/office/drawing/2014/main" id="{B322CAB5-C5BF-4C91-AEAD-1F989C3EF6D9}"/>
                </a:ext>
              </a:extLst>
            </p:cNvPr>
            <p:cNvGrpSpPr/>
            <p:nvPr/>
          </p:nvGrpSpPr>
          <p:grpSpPr>
            <a:xfrm>
              <a:off x="3949361" y="3759620"/>
              <a:ext cx="851078" cy="240803"/>
              <a:chOff x="4627108" y="2211611"/>
              <a:chExt cx="1361725" cy="385285"/>
            </a:xfrm>
          </p:grpSpPr>
          <p:cxnSp>
            <p:nvCxnSpPr>
              <p:cNvPr id="18" name="Conector recto 17">
                <a:extLst>
                  <a:ext uri="{FF2B5EF4-FFF2-40B4-BE49-F238E27FC236}">
                    <a16:creationId xmlns:a16="http://schemas.microsoft.com/office/drawing/2014/main" id="{AAF91D48-D0B2-461D-AB41-9F514B8224E6}"/>
                  </a:ext>
                </a:extLst>
              </p:cNvPr>
              <p:cNvCxnSpPr>
                <a:cxnSpLocks/>
              </p:cNvCxnSpPr>
              <p:nvPr/>
            </p:nvCxnSpPr>
            <p:spPr>
              <a:xfrm>
                <a:off x="5248274" y="2211611"/>
                <a:ext cx="0" cy="192408"/>
              </a:xfrm>
              <a:prstGeom prst="line">
                <a:avLst/>
              </a:prstGeom>
            </p:spPr>
            <p:style>
              <a:lnRef idx="3">
                <a:schemeClr val="dk1"/>
              </a:lnRef>
              <a:fillRef idx="0">
                <a:schemeClr val="dk1"/>
              </a:fillRef>
              <a:effectRef idx="2">
                <a:schemeClr val="dk1"/>
              </a:effectRef>
              <a:fontRef idx="minor">
                <a:schemeClr val="tx1"/>
              </a:fontRef>
            </p:style>
          </p:cxnSp>
          <p:cxnSp>
            <p:nvCxnSpPr>
              <p:cNvPr id="19" name="Conector recto 18">
                <a:extLst>
                  <a:ext uri="{FF2B5EF4-FFF2-40B4-BE49-F238E27FC236}">
                    <a16:creationId xmlns:a16="http://schemas.microsoft.com/office/drawing/2014/main" id="{A88DF4AC-236F-42F0-ABF9-C9A76D41E7AE}"/>
                  </a:ext>
                </a:extLst>
              </p:cNvPr>
              <p:cNvCxnSpPr>
                <a:cxnSpLocks/>
              </p:cNvCxnSpPr>
              <p:nvPr/>
            </p:nvCxnSpPr>
            <p:spPr>
              <a:xfrm flipH="1">
                <a:off x="4629524" y="2404019"/>
                <a:ext cx="1185489" cy="0"/>
              </a:xfrm>
              <a:prstGeom prst="line">
                <a:avLst/>
              </a:prstGeom>
            </p:spPr>
            <p:style>
              <a:lnRef idx="3">
                <a:schemeClr val="dk1"/>
              </a:lnRef>
              <a:fillRef idx="0">
                <a:schemeClr val="dk1"/>
              </a:fillRef>
              <a:effectRef idx="2">
                <a:schemeClr val="dk1"/>
              </a:effectRef>
              <a:fontRef idx="minor">
                <a:schemeClr val="tx1"/>
              </a:fontRef>
            </p:style>
          </p:cxnSp>
          <p:cxnSp>
            <p:nvCxnSpPr>
              <p:cNvPr id="20" name="Conector recto 19">
                <a:extLst>
                  <a:ext uri="{FF2B5EF4-FFF2-40B4-BE49-F238E27FC236}">
                    <a16:creationId xmlns:a16="http://schemas.microsoft.com/office/drawing/2014/main" id="{671DC704-E002-4FA0-AB5E-3AAB84B660E3}"/>
                  </a:ext>
                </a:extLst>
              </p:cNvPr>
              <p:cNvCxnSpPr>
                <a:cxnSpLocks/>
              </p:cNvCxnSpPr>
              <p:nvPr/>
            </p:nvCxnSpPr>
            <p:spPr>
              <a:xfrm>
                <a:off x="4627108" y="2404488"/>
                <a:ext cx="0" cy="192408"/>
              </a:xfrm>
              <a:prstGeom prst="line">
                <a:avLst/>
              </a:prstGeom>
            </p:spPr>
            <p:style>
              <a:lnRef idx="3">
                <a:schemeClr val="dk1"/>
              </a:lnRef>
              <a:fillRef idx="0">
                <a:schemeClr val="dk1"/>
              </a:fillRef>
              <a:effectRef idx="2">
                <a:schemeClr val="dk1"/>
              </a:effectRef>
              <a:fontRef idx="minor">
                <a:schemeClr val="tx1"/>
              </a:fontRef>
            </p:style>
          </p:cxnSp>
          <p:cxnSp>
            <p:nvCxnSpPr>
              <p:cNvPr id="21" name="Conector recto 20">
                <a:extLst>
                  <a:ext uri="{FF2B5EF4-FFF2-40B4-BE49-F238E27FC236}">
                    <a16:creationId xmlns:a16="http://schemas.microsoft.com/office/drawing/2014/main" id="{E4089A5D-54A7-43FA-BBB9-C96729877ECB}"/>
                  </a:ext>
                </a:extLst>
              </p:cNvPr>
              <p:cNvCxnSpPr>
                <a:cxnSpLocks/>
              </p:cNvCxnSpPr>
              <p:nvPr/>
            </p:nvCxnSpPr>
            <p:spPr>
              <a:xfrm flipH="1">
                <a:off x="5882475" y="2404813"/>
                <a:ext cx="16670" cy="0"/>
              </a:xfrm>
              <a:prstGeom prst="line">
                <a:avLst/>
              </a:prstGeom>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82965F9A-3C74-4B05-BB5D-EF4697F964B0}"/>
                  </a:ext>
                </a:extLst>
              </p:cNvPr>
              <p:cNvCxnSpPr>
                <a:cxnSpLocks/>
              </p:cNvCxnSpPr>
              <p:nvPr/>
            </p:nvCxnSpPr>
            <p:spPr>
              <a:xfrm flipH="1">
                <a:off x="5972163" y="2404011"/>
                <a:ext cx="16670" cy="0"/>
              </a:xfrm>
              <a:prstGeom prst="line">
                <a:avLst/>
              </a:prstGeom>
            </p:spPr>
            <p:style>
              <a:lnRef idx="3">
                <a:schemeClr val="dk1"/>
              </a:lnRef>
              <a:fillRef idx="0">
                <a:schemeClr val="dk1"/>
              </a:fillRef>
              <a:effectRef idx="2">
                <a:schemeClr val="dk1"/>
              </a:effectRef>
              <a:fontRef idx="minor">
                <a:schemeClr val="tx1"/>
              </a:fontRef>
            </p:style>
          </p:cxnSp>
        </p:grpSp>
        <p:pic>
          <p:nvPicPr>
            <p:cNvPr id="8" name="Imagen 7">
              <a:extLst>
                <a:ext uri="{FF2B5EF4-FFF2-40B4-BE49-F238E27FC236}">
                  <a16:creationId xmlns:a16="http://schemas.microsoft.com/office/drawing/2014/main" id="{96B90B17-C948-401B-A54B-E7FCC1BED1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2817" y="4001842"/>
              <a:ext cx="317094" cy="317094"/>
            </a:xfrm>
            <a:prstGeom prst="rect">
              <a:avLst/>
            </a:prstGeom>
          </p:spPr>
        </p:pic>
        <p:pic>
          <p:nvPicPr>
            <p:cNvPr id="9" name="Imagen 8">
              <a:extLst>
                <a:ext uri="{FF2B5EF4-FFF2-40B4-BE49-F238E27FC236}">
                  <a16:creationId xmlns:a16="http://schemas.microsoft.com/office/drawing/2014/main" id="{1F19B390-5D49-4782-8A8F-5738178A4AF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5672" r="394" b="58876"/>
            <a:stretch/>
          </p:blipFill>
          <p:spPr>
            <a:xfrm>
              <a:off x="4253050" y="3568403"/>
              <a:ext cx="204286" cy="191217"/>
            </a:xfrm>
            <a:prstGeom prst="rect">
              <a:avLst/>
            </a:prstGeom>
          </p:spPr>
        </p:pic>
        <p:sp>
          <p:nvSpPr>
            <p:cNvPr id="10" name="Rectángulo 9">
              <a:extLst>
                <a:ext uri="{FF2B5EF4-FFF2-40B4-BE49-F238E27FC236}">
                  <a16:creationId xmlns:a16="http://schemas.microsoft.com/office/drawing/2014/main" id="{A82EEC01-1CBB-427B-9790-0AA7E9E745FA}"/>
                </a:ext>
              </a:extLst>
            </p:cNvPr>
            <p:cNvSpPr/>
            <p:nvPr/>
          </p:nvSpPr>
          <p:spPr>
            <a:xfrm>
              <a:off x="3845805" y="2531933"/>
              <a:ext cx="1038482" cy="331410"/>
            </a:xfrm>
            <a:prstGeom prst="rect">
              <a:avLst/>
            </a:prstGeom>
          </p:spPr>
          <p:txBody>
            <a:bodyPr wrap="square">
              <a:spAutoFit/>
            </a:bodyPr>
            <a:lstStyle/>
            <a:p>
              <a:pPr lvl="1"/>
              <a:r>
                <a:rPr lang="en-GB" sz="875" b="1" dirty="0"/>
                <a:t>Back end</a:t>
              </a:r>
            </a:p>
          </p:txBody>
        </p:sp>
        <p:sp>
          <p:nvSpPr>
            <p:cNvPr id="11" name="Rectángulo 10">
              <a:extLst>
                <a:ext uri="{FF2B5EF4-FFF2-40B4-BE49-F238E27FC236}">
                  <a16:creationId xmlns:a16="http://schemas.microsoft.com/office/drawing/2014/main" id="{6A86DA9A-D7F3-493E-881A-41D9F2B8FB3B}"/>
                </a:ext>
              </a:extLst>
            </p:cNvPr>
            <p:cNvSpPr/>
            <p:nvPr/>
          </p:nvSpPr>
          <p:spPr>
            <a:xfrm>
              <a:off x="6085567" y="3326049"/>
              <a:ext cx="1446935" cy="380815"/>
            </a:xfrm>
            <a:prstGeom prst="rect">
              <a:avLst/>
            </a:prstGeom>
          </p:spPr>
          <p:txBody>
            <a:bodyPr wrap="square">
              <a:spAutoFit/>
            </a:bodyPr>
            <a:lstStyle/>
            <a:p>
              <a:pPr lvl="1" algn="ctr"/>
              <a:r>
                <a:rPr lang="en-GB" sz="1000" dirty="0"/>
                <a:t>Emergencies112</a:t>
              </a:r>
            </a:p>
          </p:txBody>
        </p:sp>
        <p:sp>
          <p:nvSpPr>
            <p:cNvPr id="12" name="Rectángulo 11">
              <a:extLst>
                <a:ext uri="{FF2B5EF4-FFF2-40B4-BE49-F238E27FC236}">
                  <a16:creationId xmlns:a16="http://schemas.microsoft.com/office/drawing/2014/main" id="{302D5000-3932-42FC-9414-FD41F0E3E45A}"/>
                </a:ext>
              </a:extLst>
            </p:cNvPr>
            <p:cNvSpPr/>
            <p:nvPr/>
          </p:nvSpPr>
          <p:spPr>
            <a:xfrm>
              <a:off x="3752116" y="3339860"/>
              <a:ext cx="1038482" cy="331410"/>
            </a:xfrm>
            <a:prstGeom prst="rect">
              <a:avLst/>
            </a:prstGeom>
          </p:spPr>
          <p:txBody>
            <a:bodyPr wrap="square">
              <a:spAutoFit/>
            </a:bodyPr>
            <a:lstStyle/>
            <a:p>
              <a:pPr lvl="1"/>
              <a:r>
                <a:rPr lang="en-GB" sz="875" b="1" dirty="0"/>
                <a:t>Red </a:t>
              </a:r>
              <a:r>
                <a:rPr lang="en-GB" sz="875" b="1" dirty="0" err="1"/>
                <a:t>interna</a:t>
              </a:r>
              <a:endParaRPr lang="en-GB" sz="875" b="1" dirty="0"/>
            </a:p>
          </p:txBody>
        </p:sp>
        <p:pic>
          <p:nvPicPr>
            <p:cNvPr id="13" name="Imagen 12">
              <a:extLst>
                <a:ext uri="{FF2B5EF4-FFF2-40B4-BE49-F238E27FC236}">
                  <a16:creationId xmlns:a16="http://schemas.microsoft.com/office/drawing/2014/main" id="{89DE8336-01D6-43F9-8E6A-75A6FDA08A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9137" y="1775845"/>
              <a:ext cx="411563" cy="411563"/>
            </a:xfrm>
            <a:prstGeom prst="rect">
              <a:avLst/>
            </a:prstGeom>
          </p:spPr>
        </p:pic>
        <p:sp>
          <p:nvSpPr>
            <p:cNvPr id="14" name="Rectángulo 13">
              <a:extLst>
                <a:ext uri="{FF2B5EF4-FFF2-40B4-BE49-F238E27FC236}">
                  <a16:creationId xmlns:a16="http://schemas.microsoft.com/office/drawing/2014/main" id="{92CB9AA9-AB1F-4532-89A7-7B47E0E54746}"/>
                </a:ext>
              </a:extLst>
            </p:cNvPr>
            <p:cNvSpPr/>
            <p:nvPr/>
          </p:nvSpPr>
          <p:spPr>
            <a:xfrm>
              <a:off x="6250446" y="2285783"/>
              <a:ext cx="1152649" cy="344198"/>
            </a:xfrm>
            <a:prstGeom prst="rect">
              <a:avLst/>
            </a:prstGeom>
          </p:spPr>
          <p:txBody>
            <a:bodyPr wrap="square">
              <a:spAutoFit/>
            </a:bodyPr>
            <a:lstStyle/>
            <a:p>
              <a:pPr lvl="1"/>
              <a:r>
                <a:rPr lang="en-GB" sz="875"/>
                <a:t>Base de Datos</a:t>
              </a:r>
            </a:p>
          </p:txBody>
        </p:sp>
        <p:sp>
          <p:nvSpPr>
            <p:cNvPr id="15" name="Rectángulo 14">
              <a:extLst>
                <a:ext uri="{FF2B5EF4-FFF2-40B4-BE49-F238E27FC236}">
                  <a16:creationId xmlns:a16="http://schemas.microsoft.com/office/drawing/2014/main" id="{67ED43A2-B5A6-42D1-B224-72D291BEDFAE}"/>
                </a:ext>
              </a:extLst>
            </p:cNvPr>
            <p:cNvSpPr/>
            <p:nvPr/>
          </p:nvSpPr>
          <p:spPr>
            <a:xfrm>
              <a:off x="6214976" y="2626820"/>
              <a:ext cx="1188119" cy="472357"/>
            </a:xfrm>
            <a:prstGeom prst="rect">
              <a:avLst/>
            </a:prstGeom>
          </p:spPr>
          <p:txBody>
            <a:bodyPr wrap="square">
              <a:spAutoFit/>
            </a:bodyPr>
            <a:lstStyle/>
            <a:p>
              <a:pPr lvl="1"/>
              <a:r>
                <a:rPr lang="en-GB" sz="875"/>
                <a:t>Preguntas/Respuestas</a:t>
              </a:r>
            </a:p>
          </p:txBody>
        </p:sp>
        <p:sp>
          <p:nvSpPr>
            <p:cNvPr id="16" name="Rectángulo 15">
              <a:extLst>
                <a:ext uri="{FF2B5EF4-FFF2-40B4-BE49-F238E27FC236}">
                  <a16:creationId xmlns:a16="http://schemas.microsoft.com/office/drawing/2014/main" id="{E6600AEB-D70F-4F2A-AE01-AF76068ABB3D}"/>
                </a:ext>
              </a:extLst>
            </p:cNvPr>
            <p:cNvSpPr/>
            <p:nvPr/>
          </p:nvSpPr>
          <p:spPr>
            <a:xfrm>
              <a:off x="6214977" y="2957792"/>
              <a:ext cx="1290852" cy="472357"/>
            </a:xfrm>
            <a:prstGeom prst="rect">
              <a:avLst/>
            </a:prstGeom>
          </p:spPr>
          <p:txBody>
            <a:bodyPr wrap="square">
              <a:spAutoFit/>
            </a:bodyPr>
            <a:lstStyle/>
            <a:p>
              <a:pPr lvl="1"/>
              <a:r>
                <a:rPr lang="en-GB" sz="875"/>
                <a:t>Proccesing to Nat Languagel</a:t>
              </a:r>
            </a:p>
          </p:txBody>
        </p:sp>
        <p:sp>
          <p:nvSpPr>
            <p:cNvPr id="17" name="TextBox 33">
              <a:extLst>
                <a:ext uri="{FF2B5EF4-FFF2-40B4-BE49-F238E27FC236}">
                  <a16:creationId xmlns:a16="http://schemas.microsoft.com/office/drawing/2014/main" id="{887B7527-9557-4DD6-B3C7-66545765D2EB}"/>
                </a:ext>
              </a:extLst>
            </p:cNvPr>
            <p:cNvSpPr txBox="1"/>
            <p:nvPr/>
          </p:nvSpPr>
          <p:spPr>
            <a:xfrm rot="21600000">
              <a:off x="2446026" y="4294219"/>
              <a:ext cx="1120813" cy="139279"/>
            </a:xfrm>
            <a:prstGeom prst="rect">
              <a:avLst/>
            </a:prstGeom>
          </p:spPr>
          <p:txBody>
            <a:bodyPr lIns="0" tIns="14400" rIns="0" bIns="0" rtlCol="0" anchor="t"/>
            <a:lstStyle/>
            <a:p>
              <a:pPr algn="ctr">
                <a:lnSpc>
                  <a:spcPts val="1001"/>
                </a:lnSpc>
              </a:pPr>
              <a:r>
                <a:rPr lang="en-GB" sz="1001" spc="67" dirty="0">
                  <a:solidFill>
                    <a:srgbClr val="0E3344">
                      <a:alpha val="100000"/>
                    </a:srgbClr>
                  </a:solidFill>
                  <a:latin typeface="Archivo Black"/>
                </a:rPr>
                <a:t>Info EQUIPO</a:t>
              </a:r>
            </a:p>
          </p:txBody>
        </p:sp>
      </p:grpSp>
      <p:sp>
        <p:nvSpPr>
          <p:cNvPr id="23" name="CuadroTexto 22">
            <a:extLst>
              <a:ext uri="{FF2B5EF4-FFF2-40B4-BE49-F238E27FC236}">
                <a16:creationId xmlns:a16="http://schemas.microsoft.com/office/drawing/2014/main" id="{144EA187-E763-49CB-A634-2467A035FBC6}"/>
              </a:ext>
            </a:extLst>
          </p:cNvPr>
          <p:cNvSpPr txBox="1"/>
          <p:nvPr/>
        </p:nvSpPr>
        <p:spPr>
          <a:xfrm>
            <a:off x="9693417" y="2719122"/>
            <a:ext cx="2375760" cy="369332"/>
          </a:xfrm>
          <a:prstGeom prst="rect">
            <a:avLst/>
          </a:prstGeom>
          <a:noFill/>
        </p:spPr>
        <p:txBody>
          <a:bodyPr wrap="square" rtlCol="0">
            <a:spAutoFit/>
          </a:bodyPr>
          <a:lstStyle/>
          <a:p>
            <a:pPr algn="r"/>
            <a:r>
              <a:rPr lang="en-GB" b="1" dirty="0">
                <a:solidFill>
                  <a:schemeClr val="accent3"/>
                </a:solidFill>
              </a:rPr>
              <a:t>Platform Architecture</a:t>
            </a:r>
          </a:p>
        </p:txBody>
      </p:sp>
      <p:pic>
        <p:nvPicPr>
          <p:cNvPr id="24" name="Picture 4" descr="8 herramientas para proyectos de Big Data e Inteligencia ...">
            <a:extLst>
              <a:ext uri="{FF2B5EF4-FFF2-40B4-BE49-F238E27FC236}">
                <a16:creationId xmlns:a16="http://schemas.microsoft.com/office/drawing/2014/main" id="{0DA8EBE5-5046-457A-B642-E5A528BB4D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019" t="38153" r="41256" b="31625"/>
          <a:stretch/>
        </p:blipFill>
        <p:spPr bwMode="auto">
          <a:xfrm>
            <a:off x="8635293" y="928611"/>
            <a:ext cx="1674000" cy="6573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8 herramientas para proyectos de Big Data e Inteligencia ...">
            <a:extLst>
              <a:ext uri="{FF2B5EF4-FFF2-40B4-BE49-F238E27FC236}">
                <a16:creationId xmlns:a16="http://schemas.microsoft.com/office/drawing/2014/main" id="{DB021ECD-83E3-4ECA-80EF-D4A3DD0DA7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59" t="35898" r="68315" b="33642"/>
          <a:stretch/>
        </p:blipFill>
        <p:spPr bwMode="auto">
          <a:xfrm>
            <a:off x="8645653" y="284111"/>
            <a:ext cx="1694344" cy="6463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8 herramientas para proyectos de Big Data e Inteligencia ...">
            <a:extLst>
              <a:ext uri="{FF2B5EF4-FFF2-40B4-BE49-F238E27FC236}">
                <a16:creationId xmlns:a16="http://schemas.microsoft.com/office/drawing/2014/main" id="{3D7B7AE7-1E83-4389-BF93-40B62F3DBFB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7695" t="36483" r="14579" b="31388"/>
          <a:stretch/>
        </p:blipFill>
        <p:spPr bwMode="auto">
          <a:xfrm>
            <a:off x="8645653" y="1572924"/>
            <a:ext cx="1694344" cy="6817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8 herramientas para proyectos de Big Data e Inteligencia ...">
            <a:extLst>
              <a:ext uri="{FF2B5EF4-FFF2-40B4-BE49-F238E27FC236}">
                <a16:creationId xmlns:a16="http://schemas.microsoft.com/office/drawing/2014/main" id="{B5789B40-95F3-4EE3-9AB2-69652B626A8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4479" t="35347" b="31388"/>
          <a:stretch/>
        </p:blipFill>
        <p:spPr bwMode="auto">
          <a:xfrm>
            <a:off x="8627606" y="2230368"/>
            <a:ext cx="948481" cy="705866"/>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a:extLst>
              <a:ext uri="{FF2B5EF4-FFF2-40B4-BE49-F238E27FC236}">
                <a16:creationId xmlns:a16="http://schemas.microsoft.com/office/drawing/2014/main" id="{A82DDCEF-DAAE-4C46-A000-6CE8AA81099C}"/>
              </a:ext>
            </a:extLst>
          </p:cNvPr>
          <p:cNvSpPr txBox="1"/>
          <p:nvPr/>
        </p:nvSpPr>
        <p:spPr>
          <a:xfrm>
            <a:off x="9926729" y="973065"/>
            <a:ext cx="2375760" cy="369332"/>
          </a:xfrm>
          <a:prstGeom prst="rect">
            <a:avLst/>
          </a:prstGeom>
          <a:noFill/>
        </p:spPr>
        <p:txBody>
          <a:bodyPr wrap="square" rtlCol="0">
            <a:spAutoFit/>
          </a:bodyPr>
          <a:lstStyle/>
          <a:p>
            <a:pPr algn="ctr"/>
            <a:r>
              <a:rPr lang="en-GB" b="1" dirty="0">
                <a:solidFill>
                  <a:schemeClr val="accent3"/>
                </a:solidFill>
              </a:rPr>
              <a:t>Technology</a:t>
            </a:r>
          </a:p>
        </p:txBody>
      </p:sp>
      <p:sp>
        <p:nvSpPr>
          <p:cNvPr id="31" name="CuadroTexto 30">
            <a:extLst>
              <a:ext uri="{FF2B5EF4-FFF2-40B4-BE49-F238E27FC236}">
                <a16:creationId xmlns:a16="http://schemas.microsoft.com/office/drawing/2014/main" id="{1E0C9DE2-4B7F-4BCB-A664-B87B0EFBDBBC}"/>
              </a:ext>
            </a:extLst>
          </p:cNvPr>
          <p:cNvSpPr txBox="1"/>
          <p:nvPr/>
        </p:nvSpPr>
        <p:spPr>
          <a:xfrm>
            <a:off x="3769206" y="3081555"/>
            <a:ext cx="2375760" cy="369332"/>
          </a:xfrm>
          <a:prstGeom prst="rect">
            <a:avLst/>
          </a:prstGeom>
          <a:noFill/>
        </p:spPr>
        <p:txBody>
          <a:bodyPr wrap="square" rtlCol="0">
            <a:spAutoFit/>
          </a:bodyPr>
          <a:lstStyle/>
          <a:p>
            <a:pPr algn="r"/>
            <a:r>
              <a:rPr lang="en-GB" b="1" dirty="0">
                <a:solidFill>
                  <a:schemeClr val="accent3"/>
                </a:solidFill>
              </a:rPr>
              <a:t>Predictive Design</a:t>
            </a:r>
          </a:p>
        </p:txBody>
      </p:sp>
      <p:pic>
        <p:nvPicPr>
          <p:cNvPr id="32" name="Imagen 31">
            <a:extLst>
              <a:ext uri="{FF2B5EF4-FFF2-40B4-BE49-F238E27FC236}">
                <a16:creationId xmlns:a16="http://schemas.microsoft.com/office/drawing/2014/main" id="{AC3BF8E2-1DDF-4D8A-B14C-5531FA2E4AD5}"/>
              </a:ext>
            </a:extLst>
          </p:cNvPr>
          <p:cNvPicPr>
            <a:picLocks noChangeAspect="1"/>
          </p:cNvPicPr>
          <p:nvPr/>
        </p:nvPicPr>
        <p:blipFill>
          <a:blip r:embed="rId8"/>
          <a:stretch>
            <a:fillRect/>
          </a:stretch>
        </p:blipFill>
        <p:spPr>
          <a:xfrm>
            <a:off x="2326156" y="3604784"/>
            <a:ext cx="5068330" cy="2872311"/>
          </a:xfrm>
          <a:prstGeom prst="rect">
            <a:avLst/>
          </a:prstGeom>
        </p:spPr>
      </p:pic>
      <p:pic>
        <p:nvPicPr>
          <p:cNvPr id="33" name="Imagen 32">
            <a:extLst>
              <a:ext uri="{FF2B5EF4-FFF2-40B4-BE49-F238E27FC236}">
                <a16:creationId xmlns:a16="http://schemas.microsoft.com/office/drawing/2014/main" id="{3ECB2422-BCE8-4B71-955A-5108A7DF3FF3}"/>
              </a:ext>
            </a:extLst>
          </p:cNvPr>
          <p:cNvPicPr>
            <a:picLocks noChangeAspect="1"/>
          </p:cNvPicPr>
          <p:nvPr/>
        </p:nvPicPr>
        <p:blipFill>
          <a:blip r:embed="rId9"/>
          <a:stretch>
            <a:fillRect/>
          </a:stretch>
        </p:blipFill>
        <p:spPr>
          <a:xfrm>
            <a:off x="2272428" y="53905"/>
            <a:ext cx="5834435" cy="3212316"/>
          </a:xfrm>
          <a:prstGeom prst="rect">
            <a:avLst/>
          </a:prstGeom>
        </p:spPr>
      </p:pic>
    </p:spTree>
    <p:extLst>
      <p:ext uri="{BB962C8B-B14F-4D97-AF65-F5344CB8AC3E}">
        <p14:creationId xmlns:p14="http://schemas.microsoft.com/office/powerpoint/2010/main" val="412946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1AEA1E7-FE5A-4EEC-886A-4D938520A905}"/>
              </a:ext>
            </a:extLst>
          </p:cNvPr>
          <p:cNvSpPr/>
          <p:nvPr/>
        </p:nvSpPr>
        <p:spPr>
          <a:xfrm>
            <a:off x="-160843" y="0"/>
            <a:ext cx="2429984"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4" descr="El business model canvas o lienzo de modelo de negocios ...">
            <a:extLst>
              <a:ext uri="{FF2B5EF4-FFF2-40B4-BE49-F238E27FC236}">
                <a16:creationId xmlns:a16="http://schemas.microsoft.com/office/drawing/2014/main" id="{0857EC0D-505F-49EB-84E9-6037B7416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737" y="3234572"/>
            <a:ext cx="4997845" cy="298974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DADBE566-895F-44AB-A4BD-D1C7E3D96D65}"/>
              </a:ext>
            </a:extLst>
          </p:cNvPr>
          <p:cNvSpPr txBox="1"/>
          <p:nvPr/>
        </p:nvSpPr>
        <p:spPr>
          <a:xfrm>
            <a:off x="-66528" y="163530"/>
            <a:ext cx="2332383" cy="4401205"/>
          </a:xfrm>
          <a:prstGeom prst="rect">
            <a:avLst/>
          </a:prstGeom>
          <a:noFill/>
        </p:spPr>
        <p:txBody>
          <a:bodyPr wrap="square" rtlCol="0">
            <a:spAutoFit/>
          </a:bodyPr>
          <a:lstStyle/>
          <a:p>
            <a:pPr algn="ctr"/>
            <a:r>
              <a:rPr lang="en-GB" sz="2800" b="1" dirty="0">
                <a:solidFill>
                  <a:schemeClr val="bg1"/>
                </a:solidFill>
              </a:rPr>
              <a:t>#</a:t>
            </a:r>
            <a:r>
              <a:rPr lang="en-GB" sz="2800" b="1" dirty="0" err="1">
                <a:solidFill>
                  <a:schemeClr val="bg1"/>
                </a:solidFill>
              </a:rPr>
              <a:t>EUvsVirus</a:t>
            </a:r>
            <a:r>
              <a:rPr lang="en-GB" sz="2800" b="1" dirty="0">
                <a:solidFill>
                  <a:schemeClr val="bg1"/>
                </a:solidFill>
              </a:rPr>
              <a:t> </a:t>
            </a:r>
          </a:p>
          <a:p>
            <a:pPr algn="ctr"/>
            <a:endParaRPr lang="en-GB" sz="2800" b="1" dirty="0">
              <a:solidFill>
                <a:schemeClr val="bg1"/>
              </a:solidFill>
            </a:endParaRPr>
          </a:p>
          <a:p>
            <a:pPr algn="ctr"/>
            <a:r>
              <a:rPr lang="en-GB" sz="2800" b="1" dirty="0">
                <a:solidFill>
                  <a:schemeClr val="bg1"/>
                </a:solidFill>
              </a:rPr>
              <a:t>PGPVG </a:t>
            </a:r>
          </a:p>
          <a:p>
            <a:pPr algn="ctr"/>
            <a:r>
              <a:rPr lang="en-GB" sz="2800" b="1" dirty="0">
                <a:solidFill>
                  <a:schemeClr val="bg1"/>
                </a:solidFill>
              </a:rPr>
              <a:t>Project</a:t>
            </a:r>
          </a:p>
          <a:p>
            <a:pPr algn="ctr"/>
            <a:endParaRPr lang="en-GB" sz="2800" b="1" dirty="0">
              <a:solidFill>
                <a:schemeClr val="bg1"/>
              </a:solidFill>
            </a:endParaRPr>
          </a:p>
          <a:p>
            <a:pPr algn="ctr"/>
            <a:endParaRPr lang="en-GB" sz="2800" b="1" dirty="0">
              <a:solidFill>
                <a:schemeClr val="bg1"/>
              </a:solidFill>
            </a:endParaRPr>
          </a:p>
          <a:p>
            <a:pPr algn="ctr"/>
            <a:endParaRPr lang="en-GB" sz="2800" b="1" dirty="0">
              <a:solidFill>
                <a:schemeClr val="bg1"/>
              </a:solidFill>
            </a:endParaRPr>
          </a:p>
          <a:p>
            <a:pPr algn="ctr"/>
            <a:r>
              <a:rPr lang="en-GB" sz="2800" dirty="0">
                <a:solidFill>
                  <a:schemeClr val="bg1"/>
                </a:solidFill>
              </a:rPr>
              <a:t>Business Model </a:t>
            </a:r>
          </a:p>
          <a:p>
            <a:pPr algn="ctr"/>
            <a:r>
              <a:rPr lang="en-GB" sz="2800" dirty="0">
                <a:solidFill>
                  <a:schemeClr val="bg1"/>
                </a:solidFill>
              </a:rPr>
              <a:t>Canvas     </a:t>
            </a:r>
          </a:p>
        </p:txBody>
      </p:sp>
      <p:sp>
        <p:nvSpPr>
          <p:cNvPr id="5" name="Rectángulo: esquinas redondeadas 4">
            <a:extLst>
              <a:ext uri="{FF2B5EF4-FFF2-40B4-BE49-F238E27FC236}">
                <a16:creationId xmlns:a16="http://schemas.microsoft.com/office/drawing/2014/main" id="{2A626C6D-A371-4826-A1F9-1F1BA0DF506D}"/>
              </a:ext>
            </a:extLst>
          </p:cNvPr>
          <p:cNvSpPr/>
          <p:nvPr/>
        </p:nvSpPr>
        <p:spPr>
          <a:xfrm>
            <a:off x="6896655" y="1795417"/>
            <a:ext cx="5080361" cy="33136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CuadroTexto 5">
            <a:extLst>
              <a:ext uri="{FF2B5EF4-FFF2-40B4-BE49-F238E27FC236}">
                <a16:creationId xmlns:a16="http://schemas.microsoft.com/office/drawing/2014/main" id="{A2A05F6B-3EF2-48A8-8760-82FD9D857A26}"/>
              </a:ext>
            </a:extLst>
          </p:cNvPr>
          <p:cNvSpPr txBox="1"/>
          <p:nvPr/>
        </p:nvSpPr>
        <p:spPr>
          <a:xfrm>
            <a:off x="7066896" y="1730995"/>
            <a:ext cx="4719766" cy="707886"/>
          </a:xfrm>
          <a:prstGeom prst="rect">
            <a:avLst/>
          </a:prstGeom>
          <a:noFill/>
        </p:spPr>
        <p:txBody>
          <a:bodyPr wrap="square" rtlCol="0">
            <a:spAutoFit/>
          </a:bodyPr>
          <a:lstStyle/>
          <a:p>
            <a:r>
              <a:rPr lang="en-GB" sz="2000" dirty="0"/>
              <a:t>Highly </a:t>
            </a:r>
            <a:r>
              <a:rPr lang="en-GB" sz="2000" b="1" dirty="0"/>
              <a:t>DESIRABLE:</a:t>
            </a:r>
          </a:p>
          <a:p>
            <a:endParaRPr lang="en-GB" sz="2000" dirty="0"/>
          </a:p>
        </p:txBody>
      </p:sp>
      <p:sp>
        <p:nvSpPr>
          <p:cNvPr id="7" name="Rectángulo: esquinas redondeadas 6">
            <a:extLst>
              <a:ext uri="{FF2B5EF4-FFF2-40B4-BE49-F238E27FC236}">
                <a16:creationId xmlns:a16="http://schemas.microsoft.com/office/drawing/2014/main" id="{2C9BCE14-C9F4-49D2-A71F-5058A5599784}"/>
              </a:ext>
            </a:extLst>
          </p:cNvPr>
          <p:cNvSpPr/>
          <p:nvPr/>
        </p:nvSpPr>
        <p:spPr>
          <a:xfrm>
            <a:off x="2257315" y="5054851"/>
            <a:ext cx="9719700" cy="135852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CuadroTexto 7">
            <a:extLst>
              <a:ext uri="{FF2B5EF4-FFF2-40B4-BE49-F238E27FC236}">
                <a16:creationId xmlns:a16="http://schemas.microsoft.com/office/drawing/2014/main" id="{C8D580F0-FFF9-427D-B37C-D29D1B3DCE4A}"/>
              </a:ext>
            </a:extLst>
          </p:cNvPr>
          <p:cNvSpPr txBox="1"/>
          <p:nvPr/>
        </p:nvSpPr>
        <p:spPr>
          <a:xfrm>
            <a:off x="2635928" y="5076069"/>
            <a:ext cx="4867695" cy="1384995"/>
          </a:xfrm>
          <a:prstGeom prst="rect">
            <a:avLst/>
          </a:prstGeom>
          <a:noFill/>
        </p:spPr>
        <p:txBody>
          <a:bodyPr wrap="square" rtlCol="0">
            <a:spAutoFit/>
          </a:bodyPr>
          <a:lstStyle/>
          <a:p>
            <a:r>
              <a:rPr lang="en-GB" sz="2000" dirty="0"/>
              <a:t>Safety </a:t>
            </a:r>
            <a:r>
              <a:rPr lang="en-GB" sz="2000" b="1" dirty="0"/>
              <a:t>VIABLE</a:t>
            </a:r>
            <a:r>
              <a:rPr lang="en-GB" sz="2000" dirty="0"/>
              <a:t>:</a:t>
            </a:r>
          </a:p>
          <a:p>
            <a:endParaRPr lang="en-GB" sz="1000" dirty="0"/>
          </a:p>
          <a:p>
            <a:r>
              <a:rPr lang="en-GB" dirty="0"/>
              <a:t>8. MVP ready in 3 months (75.000Eu)</a:t>
            </a:r>
          </a:p>
          <a:p>
            <a:r>
              <a:rPr lang="en-GB" dirty="0"/>
              <a:t>First layered integration in other 3 months</a:t>
            </a:r>
          </a:p>
          <a:p>
            <a:r>
              <a:rPr lang="en-GB" dirty="0"/>
              <a:t>from validation date (150.000Eu) </a:t>
            </a:r>
          </a:p>
        </p:txBody>
      </p:sp>
      <p:sp>
        <p:nvSpPr>
          <p:cNvPr id="9" name="Rectángulo: esquinas redondeadas 8">
            <a:extLst>
              <a:ext uri="{FF2B5EF4-FFF2-40B4-BE49-F238E27FC236}">
                <a16:creationId xmlns:a16="http://schemas.microsoft.com/office/drawing/2014/main" id="{8D4CB6FC-B467-4DA0-9DAF-79DC563A90C8}"/>
              </a:ext>
            </a:extLst>
          </p:cNvPr>
          <p:cNvSpPr/>
          <p:nvPr/>
        </p:nvSpPr>
        <p:spPr>
          <a:xfrm>
            <a:off x="2427392" y="1676150"/>
            <a:ext cx="4434535" cy="33660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CuadroTexto 9">
            <a:extLst>
              <a:ext uri="{FF2B5EF4-FFF2-40B4-BE49-F238E27FC236}">
                <a16:creationId xmlns:a16="http://schemas.microsoft.com/office/drawing/2014/main" id="{C3480876-035B-4633-B5C9-1682115769DD}"/>
              </a:ext>
            </a:extLst>
          </p:cNvPr>
          <p:cNvSpPr txBox="1"/>
          <p:nvPr/>
        </p:nvSpPr>
        <p:spPr>
          <a:xfrm>
            <a:off x="2673004" y="1784784"/>
            <a:ext cx="4281968" cy="1231106"/>
          </a:xfrm>
          <a:prstGeom prst="rect">
            <a:avLst/>
          </a:prstGeom>
          <a:noFill/>
        </p:spPr>
        <p:txBody>
          <a:bodyPr wrap="square" rtlCol="0">
            <a:spAutoFit/>
          </a:bodyPr>
          <a:lstStyle/>
          <a:p>
            <a:r>
              <a:rPr lang="en-GB" sz="2000" dirty="0"/>
              <a:t>Strongly </a:t>
            </a:r>
            <a:r>
              <a:rPr lang="en-GB" sz="2000" b="1" dirty="0"/>
              <a:t>FEASIBLE</a:t>
            </a:r>
            <a:r>
              <a:rPr lang="en-GB" sz="2000" dirty="0"/>
              <a:t>:</a:t>
            </a:r>
          </a:p>
          <a:p>
            <a:endParaRPr lang="en-GB" dirty="0"/>
          </a:p>
          <a:p>
            <a:r>
              <a:rPr lang="en-GB" dirty="0"/>
              <a:t>2. Strategical alliances w/ </a:t>
            </a:r>
            <a:r>
              <a:rPr lang="en-GB" dirty="0" err="1"/>
              <a:t>BigData</a:t>
            </a:r>
            <a:r>
              <a:rPr lang="en-GB" dirty="0"/>
              <a:t>-SW suppliers &amp; academical institutions.</a:t>
            </a:r>
          </a:p>
        </p:txBody>
      </p:sp>
      <p:sp>
        <p:nvSpPr>
          <p:cNvPr id="11" name="CuadroTexto 10">
            <a:extLst>
              <a:ext uri="{FF2B5EF4-FFF2-40B4-BE49-F238E27FC236}">
                <a16:creationId xmlns:a16="http://schemas.microsoft.com/office/drawing/2014/main" id="{452A8766-6353-485E-95BA-6DAB3087FA5A}"/>
              </a:ext>
            </a:extLst>
          </p:cNvPr>
          <p:cNvSpPr txBox="1"/>
          <p:nvPr/>
        </p:nvSpPr>
        <p:spPr>
          <a:xfrm>
            <a:off x="3388064" y="3067037"/>
            <a:ext cx="493008" cy="369332"/>
          </a:xfrm>
          <a:prstGeom prst="rect">
            <a:avLst/>
          </a:prstGeom>
          <a:noFill/>
        </p:spPr>
        <p:txBody>
          <a:bodyPr wrap="square" rtlCol="0">
            <a:spAutoFit/>
          </a:bodyPr>
          <a:lstStyle/>
          <a:p>
            <a:pPr marL="285750" indent="-285750">
              <a:buFont typeface="Wingdings" panose="05000000000000000000" pitchFamily="2" charset="2"/>
              <a:buChar char="§"/>
            </a:pPr>
            <a:endParaRPr lang="en-GB" dirty="0"/>
          </a:p>
        </p:txBody>
      </p:sp>
      <p:sp>
        <p:nvSpPr>
          <p:cNvPr id="12" name="CuadroTexto 11">
            <a:extLst>
              <a:ext uri="{FF2B5EF4-FFF2-40B4-BE49-F238E27FC236}">
                <a16:creationId xmlns:a16="http://schemas.microsoft.com/office/drawing/2014/main" id="{2EA7D3C8-D4D6-46C9-B989-62EC7DF2EF7D}"/>
              </a:ext>
            </a:extLst>
          </p:cNvPr>
          <p:cNvSpPr txBox="1"/>
          <p:nvPr/>
        </p:nvSpPr>
        <p:spPr>
          <a:xfrm>
            <a:off x="2746093" y="2989392"/>
            <a:ext cx="2444885" cy="1785104"/>
          </a:xfrm>
          <a:prstGeom prst="rect">
            <a:avLst/>
          </a:prstGeom>
          <a:noFill/>
        </p:spPr>
        <p:txBody>
          <a:bodyPr wrap="square" rtlCol="0">
            <a:spAutoFit/>
          </a:bodyPr>
          <a:lstStyle/>
          <a:p>
            <a:r>
              <a:rPr lang="en-GB" dirty="0"/>
              <a:t>3. Permanent contact w/ local society resources.</a:t>
            </a:r>
          </a:p>
          <a:p>
            <a:r>
              <a:rPr lang="en-GB" dirty="0"/>
              <a:t>4. Participation on periodical simulacrums &amp; data updating </a:t>
            </a:r>
          </a:p>
          <a:p>
            <a:pPr marL="457200" indent="-457200">
              <a:buAutoNum type="arabicParenBoth"/>
            </a:pPr>
            <a:endParaRPr lang="en-GB" sz="2000" dirty="0"/>
          </a:p>
        </p:txBody>
      </p:sp>
      <p:sp>
        <p:nvSpPr>
          <p:cNvPr id="13" name="Rectángulo 12">
            <a:extLst>
              <a:ext uri="{FF2B5EF4-FFF2-40B4-BE49-F238E27FC236}">
                <a16:creationId xmlns:a16="http://schemas.microsoft.com/office/drawing/2014/main" id="{9912285D-E5DC-43F9-9C0B-E6C2DC2900BD}"/>
              </a:ext>
            </a:extLst>
          </p:cNvPr>
          <p:cNvSpPr/>
          <p:nvPr/>
        </p:nvSpPr>
        <p:spPr>
          <a:xfrm>
            <a:off x="2265855" y="17088"/>
            <a:ext cx="9926145" cy="1600438"/>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en-GB" dirty="0"/>
              <a:t>1. VALUE PROPOSITION: </a:t>
            </a:r>
          </a:p>
          <a:p>
            <a:pPr algn="just"/>
            <a:r>
              <a:rPr lang="en-GB" sz="1600" i="1" dirty="0"/>
              <a:t>Platform structured as a Big Data predictive system who learn data, detect crisis and coordinate services to healthcare risk population. Allows diminish effect of large pandemics or global crisis taken into account risk factors through to machine learning protocols and synchronization + integration of the existing social resources. This proposal is potentially scalable, flexible enough and design layered to be extended at total EU territory under a common European policy on situations like pandemic or natural disasters.</a:t>
            </a:r>
          </a:p>
        </p:txBody>
      </p:sp>
      <p:cxnSp>
        <p:nvCxnSpPr>
          <p:cNvPr id="14" name="Conector recto de flecha 13">
            <a:extLst>
              <a:ext uri="{FF2B5EF4-FFF2-40B4-BE49-F238E27FC236}">
                <a16:creationId xmlns:a16="http://schemas.microsoft.com/office/drawing/2014/main" id="{F0D74F37-C72C-4BE9-A0D8-66C71E462DCC}"/>
              </a:ext>
            </a:extLst>
          </p:cNvPr>
          <p:cNvCxnSpPr>
            <a:cxnSpLocks/>
          </p:cNvCxnSpPr>
          <p:nvPr/>
        </p:nvCxnSpPr>
        <p:spPr>
          <a:xfrm>
            <a:off x="6971768" y="1666929"/>
            <a:ext cx="0" cy="2342363"/>
          </a:xfrm>
          <a:prstGeom prst="straightConnector1">
            <a:avLst/>
          </a:prstGeom>
          <a:ln w="7302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2FB4F321-8846-42EB-95F8-91810E8B7B66}"/>
              </a:ext>
            </a:extLst>
          </p:cNvPr>
          <p:cNvSpPr txBox="1"/>
          <p:nvPr/>
        </p:nvSpPr>
        <p:spPr>
          <a:xfrm>
            <a:off x="6946436" y="5235986"/>
            <a:ext cx="5069063" cy="1354217"/>
          </a:xfrm>
          <a:prstGeom prst="rect">
            <a:avLst/>
          </a:prstGeom>
          <a:noFill/>
        </p:spPr>
        <p:txBody>
          <a:bodyPr wrap="square" rtlCol="0">
            <a:spAutoFit/>
          </a:bodyPr>
          <a:lstStyle/>
          <a:p>
            <a:r>
              <a:rPr lang="en-GB" dirty="0"/>
              <a:t>9. IP and system maintenance, research and data process in and testing; first 18 months from a dedicated spin-off (25.000Eu): university-public/private institution</a:t>
            </a:r>
          </a:p>
          <a:p>
            <a:endParaRPr lang="en-GB" sz="1000" dirty="0"/>
          </a:p>
        </p:txBody>
      </p:sp>
      <p:sp>
        <p:nvSpPr>
          <p:cNvPr id="16" name="CuadroTexto 15">
            <a:extLst>
              <a:ext uri="{FF2B5EF4-FFF2-40B4-BE49-F238E27FC236}">
                <a16:creationId xmlns:a16="http://schemas.microsoft.com/office/drawing/2014/main" id="{1D3F2F9E-F9AF-4969-ABE5-D174DCBA7E51}"/>
              </a:ext>
            </a:extLst>
          </p:cNvPr>
          <p:cNvSpPr txBox="1"/>
          <p:nvPr/>
        </p:nvSpPr>
        <p:spPr>
          <a:xfrm>
            <a:off x="7054179" y="2030279"/>
            <a:ext cx="4691198" cy="1200329"/>
          </a:xfrm>
          <a:prstGeom prst="rect">
            <a:avLst/>
          </a:prstGeom>
          <a:noFill/>
        </p:spPr>
        <p:txBody>
          <a:bodyPr wrap="square" rtlCol="0">
            <a:spAutoFit/>
          </a:bodyPr>
          <a:lstStyle/>
          <a:p>
            <a:r>
              <a:rPr lang="en-GB" dirty="0"/>
              <a:t>5. B2B oriented to local public administrations to protect global risk population.  Potential demand is tot population of a region, depending on the user segment to be processed and considered. </a:t>
            </a:r>
            <a:endParaRPr lang="en-GB" sz="1000" dirty="0"/>
          </a:p>
        </p:txBody>
      </p:sp>
      <p:sp>
        <p:nvSpPr>
          <p:cNvPr id="17" name="CuadroTexto 16">
            <a:extLst>
              <a:ext uri="{FF2B5EF4-FFF2-40B4-BE49-F238E27FC236}">
                <a16:creationId xmlns:a16="http://schemas.microsoft.com/office/drawing/2014/main" id="{934756FC-578D-42E9-A875-32E8DB99FB31}"/>
              </a:ext>
            </a:extLst>
          </p:cNvPr>
          <p:cNvSpPr txBox="1"/>
          <p:nvPr/>
        </p:nvSpPr>
        <p:spPr>
          <a:xfrm>
            <a:off x="8891836" y="3419671"/>
            <a:ext cx="3158268" cy="1631216"/>
          </a:xfrm>
          <a:prstGeom prst="rect">
            <a:avLst/>
          </a:prstGeom>
          <a:noFill/>
        </p:spPr>
        <p:txBody>
          <a:bodyPr wrap="square" rtlCol="0">
            <a:spAutoFit/>
          </a:bodyPr>
          <a:lstStyle/>
          <a:p>
            <a:r>
              <a:rPr lang="en-GB" dirty="0"/>
              <a:t>6. EU commission and regional authorities progs for SME/STUP</a:t>
            </a:r>
          </a:p>
          <a:p>
            <a:r>
              <a:rPr lang="en-GB" dirty="0"/>
              <a:t>7. Promote trial testing and research outreach</a:t>
            </a:r>
          </a:p>
          <a:p>
            <a:endParaRPr lang="en-GB" dirty="0"/>
          </a:p>
          <a:p>
            <a:endParaRPr lang="en-GB" sz="1000" dirty="0"/>
          </a:p>
        </p:txBody>
      </p:sp>
    </p:spTree>
    <p:extLst>
      <p:ext uri="{BB962C8B-B14F-4D97-AF65-F5344CB8AC3E}">
        <p14:creationId xmlns:p14="http://schemas.microsoft.com/office/powerpoint/2010/main" val="9268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La UFV - Instituto John Henry Newman">
            <a:extLst>
              <a:ext uri="{FF2B5EF4-FFF2-40B4-BE49-F238E27FC236}">
                <a16:creationId xmlns:a16="http://schemas.microsoft.com/office/drawing/2014/main" id="{537E0964-8234-4A05-B07E-CC77B0C36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7968" y="4112584"/>
            <a:ext cx="1495073" cy="3737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a de Gantt de una empresa | LeadsFac.com">
            <a:extLst>
              <a:ext uri="{FF2B5EF4-FFF2-40B4-BE49-F238E27FC236}">
                <a16:creationId xmlns:a16="http://schemas.microsoft.com/office/drawing/2014/main" id="{1D1FDEDA-E98E-4EC8-9477-E7A904F60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055" y="115137"/>
            <a:ext cx="4907212" cy="2713591"/>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3F49B6F3-91B6-4B50-8F39-855AEBFC5C9B}"/>
              </a:ext>
            </a:extLst>
          </p:cNvPr>
          <p:cNvSpPr/>
          <p:nvPr/>
        </p:nvSpPr>
        <p:spPr>
          <a:xfrm>
            <a:off x="-10758" y="0"/>
            <a:ext cx="2486420" cy="689422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CuadroTexto 4">
            <a:extLst>
              <a:ext uri="{FF2B5EF4-FFF2-40B4-BE49-F238E27FC236}">
                <a16:creationId xmlns:a16="http://schemas.microsoft.com/office/drawing/2014/main" id="{2D32871D-577D-416B-9B9B-FF164167DDB9}"/>
              </a:ext>
            </a:extLst>
          </p:cNvPr>
          <p:cNvSpPr txBox="1"/>
          <p:nvPr/>
        </p:nvSpPr>
        <p:spPr>
          <a:xfrm>
            <a:off x="45644" y="258697"/>
            <a:ext cx="2332383" cy="3970318"/>
          </a:xfrm>
          <a:prstGeom prst="rect">
            <a:avLst/>
          </a:prstGeom>
          <a:noFill/>
        </p:spPr>
        <p:txBody>
          <a:bodyPr wrap="square" rtlCol="0">
            <a:spAutoFit/>
          </a:bodyPr>
          <a:lstStyle/>
          <a:p>
            <a:pPr algn="ctr"/>
            <a:r>
              <a:rPr lang="en-GB" sz="2800" b="1" dirty="0">
                <a:solidFill>
                  <a:schemeClr val="bg1"/>
                </a:solidFill>
              </a:rPr>
              <a:t>#</a:t>
            </a:r>
            <a:r>
              <a:rPr lang="en-GB" sz="2800" b="1" dirty="0" err="1">
                <a:solidFill>
                  <a:schemeClr val="bg1"/>
                </a:solidFill>
              </a:rPr>
              <a:t>EUvsVirus</a:t>
            </a:r>
            <a:r>
              <a:rPr lang="en-GB" sz="2800" b="1" dirty="0">
                <a:solidFill>
                  <a:schemeClr val="bg1"/>
                </a:solidFill>
              </a:rPr>
              <a:t> </a:t>
            </a:r>
          </a:p>
          <a:p>
            <a:pPr algn="ctr"/>
            <a:endParaRPr lang="en-GB" sz="2800" b="1" dirty="0">
              <a:solidFill>
                <a:schemeClr val="bg1"/>
              </a:solidFill>
            </a:endParaRPr>
          </a:p>
          <a:p>
            <a:pPr algn="ctr"/>
            <a:r>
              <a:rPr lang="en-GB" sz="2800" b="1" dirty="0">
                <a:solidFill>
                  <a:schemeClr val="bg1"/>
                </a:solidFill>
              </a:rPr>
              <a:t>PGPVG </a:t>
            </a:r>
          </a:p>
          <a:p>
            <a:pPr algn="ctr"/>
            <a:r>
              <a:rPr lang="en-GB" sz="2800" b="1" dirty="0">
                <a:solidFill>
                  <a:schemeClr val="bg1"/>
                </a:solidFill>
              </a:rPr>
              <a:t>Project</a:t>
            </a:r>
          </a:p>
          <a:p>
            <a:pPr algn="ctr"/>
            <a:endParaRPr lang="en-GB" sz="2800" b="1" dirty="0">
              <a:solidFill>
                <a:schemeClr val="bg1"/>
              </a:solidFill>
            </a:endParaRPr>
          </a:p>
          <a:p>
            <a:pPr algn="ctr"/>
            <a:endParaRPr lang="en-GB" sz="2800" b="1" dirty="0">
              <a:solidFill>
                <a:schemeClr val="bg1"/>
              </a:solidFill>
            </a:endParaRPr>
          </a:p>
          <a:p>
            <a:pPr algn="ctr"/>
            <a:endParaRPr lang="en-GB" sz="2800" b="1" dirty="0">
              <a:solidFill>
                <a:schemeClr val="bg1"/>
              </a:solidFill>
            </a:endParaRPr>
          </a:p>
          <a:p>
            <a:pPr algn="ctr"/>
            <a:r>
              <a:rPr lang="en-GB" sz="2800" dirty="0">
                <a:solidFill>
                  <a:schemeClr val="bg1"/>
                </a:solidFill>
              </a:rPr>
              <a:t>Start Up</a:t>
            </a:r>
          </a:p>
          <a:p>
            <a:pPr algn="ctr"/>
            <a:r>
              <a:rPr lang="en-GB" sz="2800" dirty="0">
                <a:solidFill>
                  <a:schemeClr val="bg1"/>
                </a:solidFill>
              </a:rPr>
              <a:t>   </a:t>
            </a:r>
          </a:p>
        </p:txBody>
      </p:sp>
      <p:sp>
        <p:nvSpPr>
          <p:cNvPr id="6" name="CuadroTexto 5">
            <a:extLst>
              <a:ext uri="{FF2B5EF4-FFF2-40B4-BE49-F238E27FC236}">
                <a16:creationId xmlns:a16="http://schemas.microsoft.com/office/drawing/2014/main" id="{F32026BE-A12D-4B13-B21D-0B82985E5DA2}"/>
              </a:ext>
            </a:extLst>
          </p:cNvPr>
          <p:cNvSpPr txBox="1"/>
          <p:nvPr/>
        </p:nvSpPr>
        <p:spPr>
          <a:xfrm>
            <a:off x="2493508" y="2425034"/>
            <a:ext cx="3681027" cy="3970318"/>
          </a:xfrm>
          <a:prstGeom prst="rect">
            <a:avLst/>
          </a:prstGeom>
          <a:noFill/>
        </p:spPr>
        <p:txBody>
          <a:bodyPr wrap="square" rtlCol="0">
            <a:spAutoFit/>
          </a:bodyPr>
          <a:lstStyle/>
          <a:p>
            <a:r>
              <a:rPr lang="en-GB" b="1" dirty="0">
                <a:solidFill>
                  <a:schemeClr val="accent4">
                    <a:lumMod val="75000"/>
                  </a:schemeClr>
                </a:solidFill>
              </a:rPr>
              <a:t>Initial Investment:</a:t>
            </a:r>
          </a:p>
          <a:p>
            <a:pPr marL="285750" indent="-285750">
              <a:buFont typeface="Arial" panose="020B0604020202020204" pitchFamily="34" charset="0"/>
              <a:buChar char="•"/>
            </a:pPr>
            <a:r>
              <a:rPr lang="en-GB" dirty="0"/>
              <a:t>FFF   3.000 Eu </a:t>
            </a:r>
          </a:p>
          <a:p>
            <a:pPr marL="285750" indent="-285750">
              <a:buFont typeface="Arial" panose="020B0604020202020204" pitchFamily="34" charset="0"/>
              <a:buChar char="•"/>
            </a:pPr>
            <a:r>
              <a:rPr lang="en-GB" dirty="0"/>
              <a:t>University   3.000Eu</a:t>
            </a:r>
          </a:p>
          <a:p>
            <a:pPr marL="285750" indent="-285750">
              <a:buFont typeface="Arial" panose="020B0604020202020204" pitchFamily="34" charset="0"/>
              <a:buChar char="•"/>
            </a:pPr>
            <a:r>
              <a:rPr lang="en-GB" dirty="0"/>
              <a:t>BA/</a:t>
            </a:r>
            <a:r>
              <a:rPr lang="en-GB" dirty="0" err="1"/>
              <a:t>Pub.Priv.Institutions</a:t>
            </a:r>
            <a:r>
              <a:rPr lang="en-GB" dirty="0"/>
              <a:t>   19K Eu</a:t>
            </a:r>
          </a:p>
          <a:p>
            <a:pPr marL="285750" indent="-285750">
              <a:buFont typeface="Arial" panose="020B0604020202020204" pitchFamily="34" charset="0"/>
              <a:buChar char="•"/>
            </a:pPr>
            <a:r>
              <a:rPr lang="en-GB" dirty="0"/>
              <a:t>Request founds: 25K Eu</a:t>
            </a:r>
          </a:p>
          <a:p>
            <a:pPr marL="285750" indent="-285750" algn="ctr">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solidFill>
                  <a:schemeClr val="accent4">
                    <a:lumMod val="75000"/>
                  </a:schemeClr>
                </a:solidFill>
              </a:rPr>
              <a:t>Society:</a:t>
            </a:r>
            <a:endParaRPr lang="en-GB" dirty="0"/>
          </a:p>
          <a:p>
            <a:pPr marL="285750" indent="-285750">
              <a:buFont typeface="Arial" panose="020B0604020202020204" pitchFamily="34" charset="0"/>
              <a:buChar char="•"/>
            </a:pPr>
            <a:r>
              <a:rPr lang="en-GB" dirty="0"/>
              <a:t>IT(AI&amp;BD) + </a:t>
            </a:r>
            <a:r>
              <a:rPr lang="en-GB" dirty="0" err="1"/>
              <a:t>HealthTech</a:t>
            </a:r>
            <a:r>
              <a:rPr lang="en-GB" dirty="0"/>
              <a:t> </a:t>
            </a:r>
          </a:p>
          <a:p>
            <a:pPr marL="285750" indent="-285750">
              <a:buFont typeface="Arial" panose="020B0604020202020204" pitchFamily="34" charset="0"/>
              <a:buChar char="•"/>
            </a:pPr>
            <a:r>
              <a:rPr lang="en-GB" dirty="0"/>
              <a:t>Spin-off  (6-12 months,75K Eu)</a:t>
            </a:r>
          </a:p>
          <a:p>
            <a:pPr marL="285750" indent="-285750">
              <a:buFont typeface="Arial" panose="020B0604020202020204" pitchFamily="34" charset="0"/>
              <a:buChar char="•"/>
            </a:pPr>
            <a:r>
              <a:rPr lang="en-GB" dirty="0"/>
              <a:t>Start Up (12-18 months / 2 investment rounds: 100K &amp; 1MEu)</a:t>
            </a:r>
          </a:p>
        </p:txBody>
      </p:sp>
      <p:graphicFrame>
        <p:nvGraphicFramePr>
          <p:cNvPr id="7" name="Diagrama 6">
            <a:extLst>
              <a:ext uri="{FF2B5EF4-FFF2-40B4-BE49-F238E27FC236}">
                <a16:creationId xmlns:a16="http://schemas.microsoft.com/office/drawing/2014/main" id="{C8C5F2C1-EC94-412A-BF3F-B6B7BA0CE943}"/>
              </a:ext>
            </a:extLst>
          </p:cNvPr>
          <p:cNvGraphicFramePr/>
          <p:nvPr/>
        </p:nvGraphicFramePr>
        <p:xfrm>
          <a:off x="5711908" y="2464457"/>
          <a:ext cx="6213231" cy="2269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Flecha: hacia abajo 7">
            <a:extLst>
              <a:ext uri="{FF2B5EF4-FFF2-40B4-BE49-F238E27FC236}">
                <a16:creationId xmlns:a16="http://schemas.microsoft.com/office/drawing/2014/main" id="{16CCB64A-22E8-4421-9CAA-A1B712CBE37D}"/>
              </a:ext>
            </a:extLst>
          </p:cNvPr>
          <p:cNvSpPr/>
          <p:nvPr/>
        </p:nvSpPr>
        <p:spPr>
          <a:xfrm>
            <a:off x="7094133" y="4478663"/>
            <a:ext cx="323556" cy="446820"/>
          </a:xfrm>
          <a:prstGeom prst="downArrow">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lecha: hacia abajo 8">
            <a:extLst>
              <a:ext uri="{FF2B5EF4-FFF2-40B4-BE49-F238E27FC236}">
                <a16:creationId xmlns:a16="http://schemas.microsoft.com/office/drawing/2014/main" id="{61A39CA9-90A0-4F32-A58C-728EDB1A384D}"/>
              </a:ext>
            </a:extLst>
          </p:cNvPr>
          <p:cNvSpPr/>
          <p:nvPr/>
        </p:nvSpPr>
        <p:spPr>
          <a:xfrm>
            <a:off x="8591792" y="4333523"/>
            <a:ext cx="323556" cy="446819"/>
          </a:xfrm>
          <a:prstGeom prst="downArrow">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lecha: hacia abajo 9">
            <a:extLst>
              <a:ext uri="{FF2B5EF4-FFF2-40B4-BE49-F238E27FC236}">
                <a16:creationId xmlns:a16="http://schemas.microsoft.com/office/drawing/2014/main" id="{8DAC2E8C-EF0B-4995-BA86-8F19491B58C0}"/>
              </a:ext>
            </a:extLst>
          </p:cNvPr>
          <p:cNvSpPr/>
          <p:nvPr/>
        </p:nvSpPr>
        <p:spPr>
          <a:xfrm>
            <a:off x="10118845" y="4065565"/>
            <a:ext cx="323556" cy="441182"/>
          </a:xfrm>
          <a:prstGeom prst="downArrow">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CuadroTexto 10">
            <a:extLst>
              <a:ext uri="{FF2B5EF4-FFF2-40B4-BE49-F238E27FC236}">
                <a16:creationId xmlns:a16="http://schemas.microsoft.com/office/drawing/2014/main" id="{50873B8A-B196-41BB-B062-FFBBF047DD15}"/>
              </a:ext>
            </a:extLst>
          </p:cNvPr>
          <p:cNvSpPr txBox="1"/>
          <p:nvPr/>
        </p:nvSpPr>
        <p:spPr>
          <a:xfrm>
            <a:off x="5921319" y="4652029"/>
            <a:ext cx="997517" cy="584775"/>
          </a:xfrm>
          <a:prstGeom prst="rect">
            <a:avLst/>
          </a:prstGeom>
          <a:noFill/>
        </p:spPr>
        <p:txBody>
          <a:bodyPr wrap="none" rtlCol="0">
            <a:spAutoFit/>
          </a:bodyPr>
          <a:lstStyle/>
          <a:p>
            <a:pPr algn="ctr"/>
            <a:r>
              <a:rPr lang="en-GB" sz="1600" dirty="0"/>
              <a:t>Validated</a:t>
            </a:r>
          </a:p>
          <a:p>
            <a:pPr algn="ctr"/>
            <a:r>
              <a:rPr lang="en-GB" sz="1600" dirty="0"/>
              <a:t>MVP </a:t>
            </a:r>
          </a:p>
        </p:txBody>
      </p:sp>
      <p:cxnSp>
        <p:nvCxnSpPr>
          <p:cNvPr id="12" name="Conector recto de flecha 11">
            <a:extLst>
              <a:ext uri="{FF2B5EF4-FFF2-40B4-BE49-F238E27FC236}">
                <a16:creationId xmlns:a16="http://schemas.microsoft.com/office/drawing/2014/main" id="{200BD5CA-39DE-4AC9-9743-68B6152F2893}"/>
              </a:ext>
            </a:extLst>
          </p:cNvPr>
          <p:cNvCxnSpPr>
            <a:cxnSpLocks/>
          </p:cNvCxnSpPr>
          <p:nvPr/>
        </p:nvCxnSpPr>
        <p:spPr>
          <a:xfrm>
            <a:off x="6316309" y="6002501"/>
            <a:ext cx="5236647" cy="4616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060DC192-BAB6-440F-9463-580B64895356}"/>
              </a:ext>
            </a:extLst>
          </p:cNvPr>
          <p:cNvSpPr txBox="1"/>
          <p:nvPr/>
        </p:nvSpPr>
        <p:spPr>
          <a:xfrm>
            <a:off x="10892006" y="6089874"/>
            <a:ext cx="591829" cy="276999"/>
          </a:xfrm>
          <a:prstGeom prst="rect">
            <a:avLst/>
          </a:prstGeom>
          <a:noFill/>
        </p:spPr>
        <p:txBody>
          <a:bodyPr wrap="none" rtlCol="0">
            <a:spAutoFit/>
          </a:bodyPr>
          <a:lstStyle/>
          <a:p>
            <a:r>
              <a:rPr lang="en-GB" sz="1200" i="1" dirty="0">
                <a:solidFill>
                  <a:schemeClr val="accent4">
                    <a:lumMod val="75000"/>
                  </a:schemeClr>
                </a:solidFill>
              </a:rPr>
              <a:t>months</a:t>
            </a:r>
          </a:p>
        </p:txBody>
      </p:sp>
      <p:sp>
        <p:nvSpPr>
          <p:cNvPr id="14" name="CuadroTexto 13">
            <a:extLst>
              <a:ext uri="{FF2B5EF4-FFF2-40B4-BE49-F238E27FC236}">
                <a16:creationId xmlns:a16="http://schemas.microsoft.com/office/drawing/2014/main" id="{A73E1BF5-D55A-49A6-AFB6-92039ABC43E5}"/>
              </a:ext>
            </a:extLst>
          </p:cNvPr>
          <p:cNvSpPr txBox="1"/>
          <p:nvPr/>
        </p:nvSpPr>
        <p:spPr>
          <a:xfrm>
            <a:off x="6341691" y="5997541"/>
            <a:ext cx="311304" cy="369332"/>
          </a:xfrm>
          <a:prstGeom prst="rect">
            <a:avLst/>
          </a:prstGeom>
          <a:noFill/>
        </p:spPr>
        <p:txBody>
          <a:bodyPr wrap="none" rtlCol="0">
            <a:spAutoFit/>
          </a:bodyPr>
          <a:lstStyle/>
          <a:p>
            <a:r>
              <a:rPr lang="en-GB" dirty="0">
                <a:solidFill>
                  <a:schemeClr val="accent4">
                    <a:lumMod val="75000"/>
                  </a:schemeClr>
                </a:solidFill>
              </a:rPr>
              <a:t>3</a:t>
            </a:r>
          </a:p>
        </p:txBody>
      </p:sp>
      <p:sp>
        <p:nvSpPr>
          <p:cNvPr id="15" name="CuadroTexto 14">
            <a:extLst>
              <a:ext uri="{FF2B5EF4-FFF2-40B4-BE49-F238E27FC236}">
                <a16:creationId xmlns:a16="http://schemas.microsoft.com/office/drawing/2014/main" id="{B09B75E3-B010-49FC-A48A-410BFE94893D}"/>
              </a:ext>
            </a:extLst>
          </p:cNvPr>
          <p:cNvSpPr txBox="1"/>
          <p:nvPr/>
        </p:nvSpPr>
        <p:spPr>
          <a:xfrm>
            <a:off x="9968272" y="6043708"/>
            <a:ext cx="493594" cy="369332"/>
          </a:xfrm>
          <a:prstGeom prst="rect">
            <a:avLst/>
          </a:prstGeom>
          <a:noFill/>
        </p:spPr>
        <p:txBody>
          <a:bodyPr wrap="square" rtlCol="0">
            <a:spAutoFit/>
          </a:bodyPr>
          <a:lstStyle/>
          <a:p>
            <a:r>
              <a:rPr lang="en-GB" dirty="0">
                <a:solidFill>
                  <a:schemeClr val="accent4">
                    <a:lumMod val="75000"/>
                  </a:schemeClr>
                </a:solidFill>
              </a:rPr>
              <a:t>18</a:t>
            </a:r>
          </a:p>
        </p:txBody>
      </p:sp>
      <p:sp>
        <p:nvSpPr>
          <p:cNvPr id="16" name="CuadroTexto 15">
            <a:extLst>
              <a:ext uri="{FF2B5EF4-FFF2-40B4-BE49-F238E27FC236}">
                <a16:creationId xmlns:a16="http://schemas.microsoft.com/office/drawing/2014/main" id="{DFD87ACD-18A3-4F3C-9447-E099466785EA}"/>
              </a:ext>
            </a:extLst>
          </p:cNvPr>
          <p:cNvSpPr txBox="1"/>
          <p:nvPr/>
        </p:nvSpPr>
        <p:spPr>
          <a:xfrm>
            <a:off x="7351036" y="5990789"/>
            <a:ext cx="311304" cy="369332"/>
          </a:xfrm>
          <a:prstGeom prst="rect">
            <a:avLst/>
          </a:prstGeom>
          <a:noFill/>
        </p:spPr>
        <p:txBody>
          <a:bodyPr wrap="none" rtlCol="0">
            <a:spAutoFit/>
          </a:bodyPr>
          <a:lstStyle/>
          <a:p>
            <a:r>
              <a:rPr lang="en-GB" dirty="0">
                <a:solidFill>
                  <a:schemeClr val="accent4">
                    <a:lumMod val="75000"/>
                  </a:schemeClr>
                </a:solidFill>
              </a:rPr>
              <a:t>6</a:t>
            </a:r>
          </a:p>
        </p:txBody>
      </p:sp>
      <p:sp>
        <p:nvSpPr>
          <p:cNvPr id="17" name="CuadroTexto 16">
            <a:extLst>
              <a:ext uri="{FF2B5EF4-FFF2-40B4-BE49-F238E27FC236}">
                <a16:creationId xmlns:a16="http://schemas.microsoft.com/office/drawing/2014/main" id="{99E62173-0672-4A13-831A-52BBA9A017B6}"/>
              </a:ext>
            </a:extLst>
          </p:cNvPr>
          <p:cNvSpPr txBox="1"/>
          <p:nvPr/>
        </p:nvSpPr>
        <p:spPr>
          <a:xfrm>
            <a:off x="6680428" y="5014430"/>
            <a:ext cx="1325314" cy="1077218"/>
          </a:xfrm>
          <a:prstGeom prst="rect">
            <a:avLst/>
          </a:prstGeom>
          <a:noFill/>
        </p:spPr>
        <p:txBody>
          <a:bodyPr wrap="square" rtlCol="0">
            <a:spAutoFit/>
          </a:bodyPr>
          <a:lstStyle/>
          <a:p>
            <a:pPr algn="ctr"/>
            <a:r>
              <a:rPr lang="en-GB" sz="1600" dirty="0"/>
              <a:t>1st sale </a:t>
            </a:r>
          </a:p>
          <a:p>
            <a:pPr algn="ctr"/>
            <a:r>
              <a:rPr lang="en-GB" sz="1600" dirty="0"/>
              <a:t>75K </a:t>
            </a:r>
          </a:p>
          <a:p>
            <a:pPr algn="ctr"/>
            <a:r>
              <a:rPr lang="en-GB" sz="1600" dirty="0"/>
              <a:t>Regional Area</a:t>
            </a:r>
          </a:p>
        </p:txBody>
      </p:sp>
      <p:sp>
        <p:nvSpPr>
          <p:cNvPr id="18" name="CuadroTexto 17">
            <a:extLst>
              <a:ext uri="{FF2B5EF4-FFF2-40B4-BE49-F238E27FC236}">
                <a16:creationId xmlns:a16="http://schemas.microsoft.com/office/drawing/2014/main" id="{63903795-85B5-4A0B-BFAB-A6469025382B}"/>
              </a:ext>
            </a:extLst>
          </p:cNvPr>
          <p:cNvSpPr txBox="1"/>
          <p:nvPr/>
        </p:nvSpPr>
        <p:spPr>
          <a:xfrm>
            <a:off x="8743812" y="6007631"/>
            <a:ext cx="418704" cy="646331"/>
          </a:xfrm>
          <a:prstGeom prst="rect">
            <a:avLst/>
          </a:prstGeom>
          <a:noFill/>
        </p:spPr>
        <p:txBody>
          <a:bodyPr wrap="square" rtlCol="0">
            <a:spAutoFit/>
          </a:bodyPr>
          <a:lstStyle/>
          <a:p>
            <a:r>
              <a:rPr lang="en-GB" dirty="0">
                <a:solidFill>
                  <a:schemeClr val="accent4">
                    <a:lumMod val="75000"/>
                  </a:schemeClr>
                </a:solidFill>
              </a:rPr>
              <a:t>12</a:t>
            </a:r>
          </a:p>
        </p:txBody>
      </p:sp>
      <p:sp>
        <p:nvSpPr>
          <p:cNvPr id="19" name="CuadroTexto 18">
            <a:extLst>
              <a:ext uri="{FF2B5EF4-FFF2-40B4-BE49-F238E27FC236}">
                <a16:creationId xmlns:a16="http://schemas.microsoft.com/office/drawing/2014/main" id="{9A468BA2-F40B-4326-9EFC-75ABDDFE2C35}"/>
              </a:ext>
            </a:extLst>
          </p:cNvPr>
          <p:cNvSpPr txBox="1"/>
          <p:nvPr/>
        </p:nvSpPr>
        <p:spPr>
          <a:xfrm>
            <a:off x="7802845" y="4761208"/>
            <a:ext cx="2005287" cy="1323439"/>
          </a:xfrm>
          <a:prstGeom prst="rect">
            <a:avLst/>
          </a:prstGeom>
          <a:noFill/>
        </p:spPr>
        <p:txBody>
          <a:bodyPr wrap="square" rtlCol="0">
            <a:spAutoFit/>
          </a:bodyPr>
          <a:lstStyle/>
          <a:p>
            <a:pPr algn="ctr"/>
            <a:r>
              <a:rPr lang="en-GB" sz="1600" dirty="0"/>
              <a:t>Sales: 225K-350K</a:t>
            </a:r>
          </a:p>
          <a:p>
            <a:pPr algn="ctr"/>
            <a:r>
              <a:rPr lang="en-GB" sz="1600" dirty="0"/>
              <a:t>State Area per Regions</a:t>
            </a:r>
          </a:p>
          <a:p>
            <a:pPr algn="ctr"/>
            <a:r>
              <a:rPr lang="en-GB" sz="1600" dirty="0"/>
              <a:t>Local/National Consortium</a:t>
            </a:r>
          </a:p>
        </p:txBody>
      </p:sp>
      <p:sp>
        <p:nvSpPr>
          <p:cNvPr id="20" name="CuadroTexto 19">
            <a:extLst>
              <a:ext uri="{FF2B5EF4-FFF2-40B4-BE49-F238E27FC236}">
                <a16:creationId xmlns:a16="http://schemas.microsoft.com/office/drawing/2014/main" id="{78CF650F-29BC-4A1D-B128-12D78413868A}"/>
              </a:ext>
            </a:extLst>
          </p:cNvPr>
          <p:cNvSpPr txBox="1"/>
          <p:nvPr/>
        </p:nvSpPr>
        <p:spPr>
          <a:xfrm>
            <a:off x="9510185" y="4577657"/>
            <a:ext cx="1802521" cy="1077218"/>
          </a:xfrm>
          <a:prstGeom prst="rect">
            <a:avLst/>
          </a:prstGeom>
          <a:noFill/>
        </p:spPr>
        <p:txBody>
          <a:bodyPr wrap="square" rtlCol="0">
            <a:spAutoFit/>
          </a:bodyPr>
          <a:lstStyle/>
          <a:p>
            <a:pPr algn="ctr"/>
            <a:r>
              <a:rPr lang="en-GB" sz="1600" dirty="0"/>
              <a:t>Sales: 500K-750K</a:t>
            </a:r>
          </a:p>
          <a:p>
            <a:pPr algn="ctr"/>
            <a:r>
              <a:rPr lang="en-GB" sz="1600" dirty="0"/>
              <a:t>EU Area</a:t>
            </a:r>
          </a:p>
          <a:p>
            <a:pPr algn="ctr"/>
            <a:r>
              <a:rPr lang="en-GB" sz="1600" dirty="0"/>
              <a:t>European Consortium</a:t>
            </a:r>
          </a:p>
        </p:txBody>
      </p:sp>
      <p:sp>
        <p:nvSpPr>
          <p:cNvPr id="21" name="CuadroTexto 20">
            <a:extLst>
              <a:ext uri="{FF2B5EF4-FFF2-40B4-BE49-F238E27FC236}">
                <a16:creationId xmlns:a16="http://schemas.microsoft.com/office/drawing/2014/main" id="{E2D28DF4-1966-4889-A608-25EAD3C15C48}"/>
              </a:ext>
            </a:extLst>
          </p:cNvPr>
          <p:cNvSpPr txBox="1"/>
          <p:nvPr/>
        </p:nvSpPr>
        <p:spPr>
          <a:xfrm>
            <a:off x="5868911" y="3020946"/>
            <a:ext cx="894797" cy="369332"/>
          </a:xfrm>
          <a:prstGeom prst="rect">
            <a:avLst/>
          </a:prstGeom>
          <a:noFill/>
        </p:spPr>
        <p:txBody>
          <a:bodyPr wrap="none" rtlCol="0">
            <a:spAutoFit/>
          </a:bodyPr>
          <a:lstStyle/>
          <a:p>
            <a:r>
              <a:rPr lang="en-GB" b="1" dirty="0">
                <a:solidFill>
                  <a:schemeClr val="accent4">
                    <a:lumMod val="75000"/>
                  </a:schemeClr>
                </a:solidFill>
              </a:rPr>
              <a:t>Timing:</a:t>
            </a:r>
          </a:p>
        </p:txBody>
      </p:sp>
      <p:pic>
        <p:nvPicPr>
          <p:cNvPr id="22" name="Logo" descr="Imagen que contiene objeto, tabla&#10;&#10;Descripción generada automáticamente">
            <a:extLst>
              <a:ext uri="{FF2B5EF4-FFF2-40B4-BE49-F238E27FC236}">
                <a16:creationId xmlns:a16="http://schemas.microsoft.com/office/drawing/2014/main" id="{6BEE7149-D7BA-4414-98FE-BA63A8F8F481}"/>
              </a:ext>
            </a:extLst>
          </p:cNvPr>
          <p:cNvPicPr>
            <a:picLocks noChangeAspect="1"/>
          </p:cNvPicPr>
          <p:nvPr/>
        </p:nvPicPr>
        <p:blipFill rotWithShape="1">
          <a:blip r:embed="rId9">
            <a:extLst>
              <a:ext uri="{28A0092B-C50C-407E-A947-70E740481C1C}">
                <a14:useLocalDpi xmlns:a14="http://schemas.microsoft.com/office/drawing/2010/main" val="0"/>
              </a:ext>
            </a:extLst>
          </a:blip>
          <a:srcRect t="6095" b="1371"/>
          <a:stretch/>
        </p:blipFill>
        <p:spPr>
          <a:xfrm>
            <a:off x="2295635" y="115137"/>
            <a:ext cx="2486420" cy="2300760"/>
          </a:xfrm>
          <a:prstGeom prst="rect">
            <a:avLst/>
          </a:prstGeom>
        </p:spPr>
      </p:pic>
      <p:pic>
        <p:nvPicPr>
          <p:cNvPr id="23" name="Picture 4">
            <a:extLst>
              <a:ext uri="{FF2B5EF4-FFF2-40B4-BE49-F238E27FC236}">
                <a16:creationId xmlns:a16="http://schemas.microsoft.com/office/drawing/2014/main" id="{5E182AD8-062F-4175-8F11-7010144692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4220" y="4624996"/>
            <a:ext cx="512252" cy="66566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lustraciones, imágenes y vectores de stock sobre Flag Eu ...">
            <a:extLst>
              <a:ext uri="{FF2B5EF4-FFF2-40B4-BE49-F238E27FC236}">
                <a16:creationId xmlns:a16="http://schemas.microsoft.com/office/drawing/2014/main" id="{6148865A-9193-4E55-82E3-CC9450B989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45007" y="4021168"/>
            <a:ext cx="716992" cy="4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731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panose="020F0502020204030204"/>
              <a:ea typeface="+mn-ea"/>
              <a:cs typeface="+mn-cs"/>
            </a:endParaRPr>
          </a:p>
        </p:txBody>
      </p:sp>
      <p:sp>
        <p:nvSpPr>
          <p:cNvPr id="2" name="CuadroTexto 1">
            <a:extLst>
              <a:ext uri="{FF2B5EF4-FFF2-40B4-BE49-F238E27FC236}">
                <a16:creationId xmlns:a16="http://schemas.microsoft.com/office/drawing/2014/main" id="{F80338BA-4177-453B-BD69-1A31418840A1}"/>
              </a:ext>
            </a:extLst>
          </p:cNvPr>
          <p:cNvSpPr txBox="1"/>
          <p:nvPr/>
        </p:nvSpPr>
        <p:spPr>
          <a:xfrm>
            <a:off x="6738013" y="639098"/>
            <a:ext cx="4813072" cy="3571186"/>
          </a:xfrm>
          <a:prstGeom prst="rect">
            <a:avLst/>
          </a:prstGeom>
        </p:spPr>
        <p:txBody>
          <a:bodyPr vert="horz" lIns="91440" tIns="45720" rIns="91440" bIns="45720" rtlCol="0" anchor="b">
            <a:normAutofit fontScale="92500" lnSpcReduction="2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6200" b="1" i="0" u="none" strike="noStrike" kern="1200" cap="none" spc="-50" normalizeH="0" baseline="0" noProof="0" dirty="0">
                <a:ln>
                  <a:noFill/>
                </a:ln>
                <a:solidFill>
                  <a:srgbClr val="B84AC6"/>
                </a:solidFill>
                <a:effectLst/>
                <a:uLnTx/>
                <a:uFillTx/>
                <a:latin typeface="Tw Cen MT" panose="020F0302020204030204"/>
                <a:ea typeface="+mn-ea"/>
                <a:cs typeface="+mn-cs"/>
              </a:rPr>
              <a:t>Help us to get ready for next waves and future catastrophes!</a:t>
            </a:r>
          </a:p>
        </p:txBody>
      </p:sp>
      <p:pic>
        <p:nvPicPr>
          <p:cNvPr id="3" name="Logo" descr="Imagen que contiene objeto, tabla&#10;&#10;Descripción generada automáticamente">
            <a:extLst>
              <a:ext uri="{FF2B5EF4-FFF2-40B4-BE49-F238E27FC236}">
                <a16:creationId xmlns:a16="http://schemas.microsoft.com/office/drawing/2014/main" id="{2A9EAFD9-039F-4E00-A5F1-B08E6AEBB009}"/>
              </a:ext>
            </a:extLst>
          </p:cNvPr>
          <p:cNvPicPr>
            <a:picLocks noChangeAspect="1"/>
          </p:cNvPicPr>
          <p:nvPr/>
        </p:nvPicPr>
        <p:blipFill rotWithShape="1">
          <a:blip r:embed="rId5">
            <a:extLst>
              <a:ext uri="{28A0092B-C50C-407E-A947-70E740481C1C}">
                <a14:useLocalDpi xmlns:a14="http://schemas.microsoft.com/office/drawing/2010/main" val="0"/>
              </a:ext>
            </a:extLst>
          </a:blip>
          <a:srcRect t="6095" b="1371"/>
          <a:stretch/>
        </p:blipFill>
        <p:spPr>
          <a:xfrm>
            <a:off x="633999" y="640081"/>
            <a:ext cx="5462001" cy="5054156"/>
          </a:xfrm>
          <a:prstGeom prst="rect">
            <a:avLst/>
          </a:prstGeom>
        </p:spPr>
      </p:pic>
      <p:cxnSp>
        <p:nvCxnSpPr>
          <p:cNvPr id="14" name="Straight Connector 13">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8549" y="437114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Audio 5">
            <a:hlinkClick r:id="" action="ppaction://media"/>
            <a:extLst>
              <a:ext uri="{FF2B5EF4-FFF2-40B4-BE49-F238E27FC236}">
                <a16:creationId xmlns:a16="http://schemas.microsoft.com/office/drawing/2014/main" id="{70468238-78CC-4B26-B8DC-B18F429A73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46580106"/>
      </p:ext>
    </p:extLst>
  </p:cSld>
  <p:clrMapOvr>
    <a:masterClrMapping/>
  </p:clrMapOvr>
  <mc:AlternateContent xmlns:mc="http://schemas.openxmlformats.org/markup-compatibility/2006" xmlns:p14="http://schemas.microsoft.com/office/powerpoint/2010/main">
    <mc:Choice Requires="p14">
      <p:transition spd="slow" p14:dur="2000" advTm="3729"/>
    </mc:Choice>
    <mc:Fallback xmlns="">
      <p:transition spd="slow" advTm="3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texto, libro, foto, pequeño&#10;&#10;Descripción generada automáticamente">
            <a:extLst>
              <a:ext uri="{FF2B5EF4-FFF2-40B4-BE49-F238E27FC236}">
                <a16:creationId xmlns:a16="http://schemas.microsoft.com/office/drawing/2014/main" id="{6FDE1503-B884-419A-9597-794D54A4D085}"/>
              </a:ext>
            </a:extLst>
          </p:cNvPr>
          <p:cNvPicPr>
            <a:picLocks noChangeAspect="1"/>
          </p:cNvPicPr>
          <p:nvPr/>
        </p:nvPicPr>
        <p:blipFill rotWithShape="1">
          <a:blip r:embed="rId3">
            <a:extLst>
              <a:ext uri="{28A0092B-C50C-407E-A947-70E740481C1C}">
                <a14:useLocalDpi xmlns:a14="http://schemas.microsoft.com/office/drawing/2010/main" val="0"/>
              </a:ext>
            </a:extLst>
          </a:blip>
          <a:srcRect t="10455" r="-5" b="5704"/>
          <a:stretch/>
        </p:blipFill>
        <p:spPr>
          <a:xfrm>
            <a:off x="0" y="0"/>
            <a:ext cx="2989347" cy="3341579"/>
          </a:xfrm>
          <a:prstGeom prst="rect">
            <a:avLst/>
          </a:prstGeom>
        </p:spPr>
      </p:pic>
      <p:pic>
        <p:nvPicPr>
          <p:cNvPr id="4" name="Imagen 3" descr="Imagen que contiene texto, libro&#10;&#10;Descripción generada automáticamente">
            <a:extLst>
              <a:ext uri="{FF2B5EF4-FFF2-40B4-BE49-F238E27FC236}">
                <a16:creationId xmlns:a16="http://schemas.microsoft.com/office/drawing/2014/main" id="{E5893268-BCDE-43F9-BFC2-0A9ADCDF696A}"/>
              </a:ext>
            </a:extLst>
          </p:cNvPr>
          <p:cNvPicPr>
            <a:picLocks noChangeAspect="1"/>
          </p:cNvPicPr>
          <p:nvPr/>
        </p:nvPicPr>
        <p:blipFill rotWithShape="1">
          <a:blip r:embed="rId4">
            <a:extLst>
              <a:ext uri="{28A0092B-C50C-407E-A947-70E740481C1C}">
                <a14:useLocalDpi xmlns:a14="http://schemas.microsoft.com/office/drawing/2010/main" val="0"/>
              </a:ext>
            </a:extLst>
          </a:blip>
          <a:srcRect r="-1" b="14922"/>
          <a:stretch/>
        </p:blipFill>
        <p:spPr>
          <a:xfrm>
            <a:off x="8398528" y="2290426"/>
            <a:ext cx="3793472" cy="4111323"/>
          </a:xfrm>
          <a:prstGeom prst="rect">
            <a:avLst/>
          </a:prstGeom>
        </p:spPr>
      </p:pic>
      <p:pic>
        <p:nvPicPr>
          <p:cNvPr id="5" name="Imagen 4" descr="Humo saliendo de la ciudad&#10;&#10;Descripción generada automáticamente">
            <a:extLst>
              <a:ext uri="{FF2B5EF4-FFF2-40B4-BE49-F238E27FC236}">
                <a16:creationId xmlns:a16="http://schemas.microsoft.com/office/drawing/2014/main" id="{46930C7C-2D62-4FE8-AD25-B34242C278A9}"/>
              </a:ext>
            </a:extLst>
          </p:cNvPr>
          <p:cNvPicPr>
            <a:picLocks noChangeAspect="1"/>
          </p:cNvPicPr>
          <p:nvPr/>
        </p:nvPicPr>
        <p:blipFill rotWithShape="1">
          <a:blip r:embed="rId5">
            <a:extLst>
              <a:ext uri="{28A0092B-C50C-407E-A947-70E740481C1C}">
                <a14:useLocalDpi xmlns:a14="http://schemas.microsoft.com/office/drawing/2010/main" val="0"/>
              </a:ext>
            </a:extLst>
          </a:blip>
          <a:srcRect t="20441" r="-3" b="-2"/>
          <a:stretch/>
        </p:blipFill>
        <p:spPr>
          <a:xfrm>
            <a:off x="3517418" y="1831656"/>
            <a:ext cx="3797570" cy="2010551"/>
          </a:xfrm>
          <a:prstGeom prst="rect">
            <a:avLst/>
          </a:prstGeom>
        </p:spPr>
      </p:pic>
      <p:pic>
        <p:nvPicPr>
          <p:cNvPr id="8" name="Imagen 7" descr="Imagen que contiene edificio, grande, tren, viejo&#10;&#10;Descripción generada automáticamente">
            <a:extLst>
              <a:ext uri="{FF2B5EF4-FFF2-40B4-BE49-F238E27FC236}">
                <a16:creationId xmlns:a16="http://schemas.microsoft.com/office/drawing/2014/main" id="{D5FF8F80-EE6D-40B4-B2D9-9BFBA179FA60}"/>
              </a:ext>
            </a:extLst>
          </p:cNvPr>
          <p:cNvPicPr>
            <a:picLocks noChangeAspect="1"/>
          </p:cNvPicPr>
          <p:nvPr/>
        </p:nvPicPr>
        <p:blipFill rotWithShape="1">
          <a:blip r:embed="rId6">
            <a:extLst>
              <a:ext uri="{28A0092B-C50C-407E-A947-70E740481C1C}">
                <a14:useLocalDpi xmlns:a14="http://schemas.microsoft.com/office/drawing/2010/main" val="0"/>
              </a:ext>
            </a:extLst>
          </a:blip>
          <a:srcRect t="5389" r="-2" b="-2"/>
          <a:stretch/>
        </p:blipFill>
        <p:spPr>
          <a:xfrm>
            <a:off x="7789996" y="0"/>
            <a:ext cx="4402004" cy="2332283"/>
          </a:xfrm>
          <a:prstGeom prst="rect">
            <a:avLst/>
          </a:prstGeom>
        </p:spPr>
      </p:pic>
      <p:sp>
        <p:nvSpPr>
          <p:cNvPr id="10" name="CuadroTexto 9">
            <a:extLst>
              <a:ext uri="{FF2B5EF4-FFF2-40B4-BE49-F238E27FC236}">
                <a16:creationId xmlns:a16="http://schemas.microsoft.com/office/drawing/2014/main" id="{E90EAA6D-8F43-42CE-BB9D-EA02A949418F}"/>
              </a:ext>
            </a:extLst>
          </p:cNvPr>
          <p:cNvSpPr txBox="1"/>
          <p:nvPr/>
        </p:nvSpPr>
        <p:spPr>
          <a:xfrm>
            <a:off x="3096804" y="261996"/>
            <a:ext cx="4693192" cy="1569660"/>
          </a:xfrm>
          <a:prstGeom prst="rect">
            <a:avLst/>
          </a:prstGeom>
          <a:noFill/>
        </p:spPr>
        <p:txBody>
          <a:bodyPr wrap="square" rtlCol="0">
            <a:spAutoFit/>
          </a:bodyPr>
          <a:lstStyle>
            <a:defPPr>
              <a:defRPr lang="en-US"/>
            </a:defPPr>
            <a:lvl1pPr algn="ctr">
              <a:defRPr sz="3200" b="1">
                <a:solidFill>
                  <a:schemeClr val="accent4"/>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B4388E"/>
                </a:solidFill>
                <a:effectLst/>
                <a:uLnTx/>
                <a:uFillTx/>
                <a:latin typeface="Tw Cen MT" panose="020F0502020204030204"/>
                <a:ea typeface="+mn-ea"/>
                <a:cs typeface="+mn-cs"/>
              </a:rPr>
              <a:t>NATURAL DESASTRES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B4388E"/>
                </a:solidFill>
                <a:effectLst/>
                <a:uLnTx/>
                <a:uFillTx/>
                <a:latin typeface="Tw Cen MT" panose="020F0502020204030204"/>
                <a:ea typeface="+mn-ea"/>
                <a:cs typeface="+mn-cs"/>
              </a:rPr>
              <a:t>FIRES,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B4388E"/>
                </a:solidFill>
                <a:effectLst/>
                <a:uLnTx/>
                <a:uFillTx/>
                <a:latin typeface="Tw Cen MT" panose="020F0502020204030204"/>
                <a:ea typeface="+mn-ea"/>
                <a:cs typeface="+mn-cs"/>
              </a:rPr>
              <a:t>STUMANI, HEAT WAVES…</a:t>
            </a:r>
          </a:p>
        </p:txBody>
      </p:sp>
      <p:pic>
        <p:nvPicPr>
          <p:cNvPr id="9" name="Imagen 8" descr="Imagen que contiene exterior, agua, pasto, playa&#10;&#10;Descripción generada automáticamente">
            <a:extLst>
              <a:ext uri="{FF2B5EF4-FFF2-40B4-BE49-F238E27FC236}">
                <a16:creationId xmlns:a16="http://schemas.microsoft.com/office/drawing/2014/main" id="{9E296A55-6D4C-4D3C-821D-DA25C4BCBC76}"/>
              </a:ext>
            </a:extLst>
          </p:cNvPr>
          <p:cNvPicPr>
            <a:picLocks noChangeAspect="1"/>
          </p:cNvPicPr>
          <p:nvPr/>
        </p:nvPicPr>
        <p:blipFill rotWithShape="1">
          <a:blip r:embed="rId7"/>
          <a:srcRect t="19286" b="16461"/>
          <a:stretch/>
        </p:blipFill>
        <p:spPr>
          <a:xfrm>
            <a:off x="12425" y="4148636"/>
            <a:ext cx="4693192" cy="2261642"/>
          </a:xfrm>
          <a:prstGeom prst="rect">
            <a:avLst/>
          </a:prstGeom>
        </p:spPr>
      </p:pic>
      <p:pic>
        <p:nvPicPr>
          <p:cNvPr id="12" name="Imagen 11" descr="Un atardecer en una ciudad&#10;&#10;Descripción generada automáticamente">
            <a:extLst>
              <a:ext uri="{FF2B5EF4-FFF2-40B4-BE49-F238E27FC236}">
                <a16:creationId xmlns:a16="http://schemas.microsoft.com/office/drawing/2014/main" id="{44F2D4F8-150E-4D69-AE5D-E5AAB8847FBD}"/>
              </a:ext>
            </a:extLst>
          </p:cNvPr>
          <p:cNvPicPr>
            <a:picLocks noChangeAspect="1"/>
          </p:cNvPicPr>
          <p:nvPr/>
        </p:nvPicPr>
        <p:blipFill>
          <a:blip r:embed="rId8"/>
          <a:stretch>
            <a:fillRect/>
          </a:stretch>
        </p:blipFill>
        <p:spPr>
          <a:xfrm>
            <a:off x="4705618" y="4232824"/>
            <a:ext cx="3793472" cy="2150899"/>
          </a:xfrm>
          <a:prstGeom prst="rect">
            <a:avLst/>
          </a:prstGeom>
        </p:spPr>
      </p:pic>
      <p:sp>
        <p:nvSpPr>
          <p:cNvPr id="13" name="CuadroTexto 12">
            <a:extLst>
              <a:ext uri="{FF2B5EF4-FFF2-40B4-BE49-F238E27FC236}">
                <a16:creationId xmlns:a16="http://schemas.microsoft.com/office/drawing/2014/main" id="{EF636D4F-3FFD-4127-A106-79AB56B3092C}"/>
              </a:ext>
            </a:extLst>
          </p:cNvPr>
          <p:cNvSpPr txBox="1"/>
          <p:nvPr/>
        </p:nvSpPr>
        <p:spPr>
          <a:xfrm>
            <a:off x="4755899" y="3948805"/>
            <a:ext cx="3692910" cy="29238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a:ln>
                  <a:noFill/>
                </a:ln>
                <a:solidFill>
                  <a:srgbClr val="000000"/>
                </a:solidFill>
                <a:effectLst/>
                <a:uLnTx/>
                <a:uFillTx/>
                <a:latin typeface="Tw Cen MT" panose="020F0502020204030204"/>
                <a:ea typeface="+mn-ea"/>
                <a:cs typeface="+mn-cs"/>
              </a:rPr>
              <a:t>Portugal: at least 31 people died in their worst day</a:t>
            </a:r>
          </a:p>
        </p:txBody>
      </p:sp>
    </p:spTree>
    <p:extLst>
      <p:ext uri="{BB962C8B-B14F-4D97-AF65-F5344CB8AC3E}">
        <p14:creationId xmlns:p14="http://schemas.microsoft.com/office/powerpoint/2010/main" val="2937983244"/>
      </p:ext>
    </p:extLst>
  </p:cSld>
  <p:clrMapOvr>
    <a:masterClrMapping/>
  </p:clrMapOvr>
  <mc:AlternateContent xmlns:mc="http://schemas.openxmlformats.org/markup-compatibility/2006" xmlns:p14="http://schemas.microsoft.com/office/powerpoint/2010/main">
    <mc:Choice Requires="p14">
      <p:transition spd="slow" p14:dur="2000" advTm="10201"/>
    </mc:Choice>
    <mc:Fallback xmlns="">
      <p:transition spd="slow" advTm="1020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CFA573-F993-4BA4-B8B1-70AFF168F2A8}"/>
              </a:ext>
            </a:extLst>
          </p:cNvPr>
          <p:cNvSpPr txBox="1"/>
          <p:nvPr/>
        </p:nvSpPr>
        <p:spPr>
          <a:xfrm>
            <a:off x="495071" y="5724858"/>
            <a:ext cx="6762380" cy="477054"/>
          </a:xfrm>
          <a:prstGeom prst="rect">
            <a:avLst/>
          </a:prstGeom>
          <a:noFill/>
        </p:spPr>
        <p:txBody>
          <a:bodyPr wrap="square" rtlCol="0">
            <a:spAutoFit/>
          </a:bodyPr>
          <a:lstStyle>
            <a:defPPr>
              <a:defRPr lang="en-US"/>
            </a:defPPr>
            <a:lvl1pPr algn="ctr">
              <a:defRPr sz="3200" b="1">
                <a:solidFill>
                  <a:schemeClr val="accent4"/>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srgbClr val="B4388E"/>
                </a:solidFill>
                <a:effectLst/>
                <a:uLnTx/>
                <a:uFillTx/>
                <a:latin typeface="Tw Cen MT" panose="020F0502020204030204"/>
                <a:ea typeface="+mn-ea"/>
                <a:cs typeface="+mn-cs"/>
              </a:rPr>
              <a:t>WORLWIDE PANDEMIC</a:t>
            </a:r>
          </a:p>
        </p:txBody>
      </p:sp>
      <p:sp>
        <p:nvSpPr>
          <p:cNvPr id="5" name="CuadroTexto 4">
            <a:extLst>
              <a:ext uri="{FF2B5EF4-FFF2-40B4-BE49-F238E27FC236}">
                <a16:creationId xmlns:a16="http://schemas.microsoft.com/office/drawing/2014/main" id="{AC303520-F6BB-4F74-ADFA-906CB9DC92DF}"/>
              </a:ext>
            </a:extLst>
          </p:cNvPr>
          <p:cNvSpPr txBox="1"/>
          <p:nvPr/>
        </p:nvSpPr>
        <p:spPr>
          <a:xfrm>
            <a:off x="7838729" y="42305"/>
            <a:ext cx="4343507" cy="1077218"/>
          </a:xfrm>
          <a:prstGeom prst="rect">
            <a:avLst/>
          </a:prstGeom>
          <a:noFill/>
        </p:spPr>
        <p:txBody>
          <a:bodyPr wrap="square" rtlCol="0">
            <a:spAutoFit/>
          </a:bodyPr>
          <a:lstStyle>
            <a:defPPr>
              <a:defRPr lang="en-US"/>
            </a:defPPr>
            <a:lvl1pPr algn="ctr">
              <a:defRPr sz="3200">
                <a:solidFill>
                  <a:schemeClr val="accent4"/>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srgbClr val="B4388E"/>
                </a:solidFill>
                <a:effectLst/>
                <a:uLnTx/>
                <a:uFillTx/>
                <a:latin typeface="Tw Cen MT" panose="020F0502020204030204"/>
                <a:ea typeface="+mn-ea"/>
                <a:cs typeface="+mn-cs"/>
              </a:rPr>
              <a:t>GLOBAL HEALTH CATASTROPHEE</a:t>
            </a:r>
          </a:p>
        </p:txBody>
      </p:sp>
      <p:pic>
        <p:nvPicPr>
          <p:cNvPr id="6" name="Imagen 5">
            <a:extLst>
              <a:ext uri="{FF2B5EF4-FFF2-40B4-BE49-F238E27FC236}">
                <a16:creationId xmlns:a16="http://schemas.microsoft.com/office/drawing/2014/main" id="{44CF7C78-8C4B-4209-A218-55739A6D7A80}"/>
              </a:ext>
            </a:extLst>
          </p:cNvPr>
          <p:cNvPicPr>
            <a:picLocks noChangeAspect="1"/>
          </p:cNvPicPr>
          <p:nvPr/>
        </p:nvPicPr>
        <p:blipFill rotWithShape="1">
          <a:blip r:embed="rId4"/>
          <a:srcRect l="28499" t="20023" r="28541" b="27989"/>
          <a:stretch/>
        </p:blipFill>
        <p:spPr>
          <a:xfrm>
            <a:off x="1" y="0"/>
            <a:ext cx="7898296" cy="5373858"/>
          </a:xfrm>
          <a:prstGeom prst="rect">
            <a:avLst/>
          </a:prstGeom>
        </p:spPr>
      </p:pic>
      <p:sp>
        <p:nvSpPr>
          <p:cNvPr id="7" name="Elipse 6">
            <a:extLst>
              <a:ext uri="{FF2B5EF4-FFF2-40B4-BE49-F238E27FC236}">
                <a16:creationId xmlns:a16="http://schemas.microsoft.com/office/drawing/2014/main" id="{CF7B4B99-C07D-4242-82DF-B487ADA0576E}"/>
              </a:ext>
            </a:extLst>
          </p:cNvPr>
          <p:cNvSpPr/>
          <p:nvPr/>
        </p:nvSpPr>
        <p:spPr>
          <a:xfrm>
            <a:off x="2359326" y="4453240"/>
            <a:ext cx="3873305" cy="97067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Tw Cen MT" panose="020F0502020204030204"/>
              <a:ea typeface="+mn-ea"/>
              <a:cs typeface="+mn-cs"/>
            </a:endParaRPr>
          </a:p>
        </p:txBody>
      </p:sp>
      <p:pic>
        <p:nvPicPr>
          <p:cNvPr id="2" name="Imagen 1">
            <a:extLst>
              <a:ext uri="{FF2B5EF4-FFF2-40B4-BE49-F238E27FC236}">
                <a16:creationId xmlns:a16="http://schemas.microsoft.com/office/drawing/2014/main" id="{65C5D5D4-62F9-423B-A3B5-C28EFBABCE3F}"/>
              </a:ext>
            </a:extLst>
          </p:cNvPr>
          <p:cNvPicPr>
            <a:picLocks noChangeAspect="1"/>
          </p:cNvPicPr>
          <p:nvPr/>
        </p:nvPicPr>
        <p:blipFill rotWithShape="1">
          <a:blip r:embed="rId5"/>
          <a:srcRect l="38624" t="27236" r="19351" b="42238"/>
          <a:stretch/>
        </p:blipFill>
        <p:spPr>
          <a:xfrm>
            <a:off x="7793381" y="1119524"/>
            <a:ext cx="4355088" cy="1778660"/>
          </a:xfrm>
          <a:prstGeom prst="rect">
            <a:avLst/>
          </a:prstGeom>
        </p:spPr>
      </p:pic>
      <p:pic>
        <p:nvPicPr>
          <p:cNvPr id="10" name="Imagen 9" descr="Captura de pantalla de un celular&#10;&#10;Descripción generada automáticamente">
            <a:extLst>
              <a:ext uri="{FF2B5EF4-FFF2-40B4-BE49-F238E27FC236}">
                <a16:creationId xmlns:a16="http://schemas.microsoft.com/office/drawing/2014/main" id="{0720A4CD-68AF-4371-BFAD-E03C5077838D}"/>
              </a:ext>
            </a:extLst>
          </p:cNvPr>
          <p:cNvPicPr>
            <a:picLocks noChangeAspect="1"/>
          </p:cNvPicPr>
          <p:nvPr/>
        </p:nvPicPr>
        <p:blipFill>
          <a:blip r:embed="rId6"/>
          <a:stretch>
            <a:fillRect/>
          </a:stretch>
        </p:blipFill>
        <p:spPr>
          <a:xfrm>
            <a:off x="7793381" y="2877346"/>
            <a:ext cx="4457280" cy="3155154"/>
          </a:xfrm>
          <a:prstGeom prst="rect">
            <a:avLst/>
          </a:prstGeom>
        </p:spPr>
      </p:pic>
    </p:spTree>
    <p:extLst>
      <p:ext uri="{BB962C8B-B14F-4D97-AF65-F5344CB8AC3E}">
        <p14:creationId xmlns:p14="http://schemas.microsoft.com/office/powerpoint/2010/main" val="2495860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571"/>
    </mc:Choice>
    <mc:Fallback xmlns="">
      <p:transition spd="slow" advTm="857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texto, mapa&#10;&#10;Descripción generada automáticamente">
            <a:extLst>
              <a:ext uri="{FF2B5EF4-FFF2-40B4-BE49-F238E27FC236}">
                <a16:creationId xmlns:a16="http://schemas.microsoft.com/office/drawing/2014/main" id="{8B84CDC8-A70F-4506-9079-83D8319D9323}"/>
              </a:ext>
            </a:extLst>
          </p:cNvPr>
          <p:cNvPicPr>
            <a:picLocks noChangeAspect="1"/>
          </p:cNvPicPr>
          <p:nvPr/>
        </p:nvPicPr>
        <p:blipFill rotWithShape="1">
          <a:blip r:embed="rId3">
            <a:extLst>
              <a:ext uri="{28A0092B-C50C-407E-A947-70E740481C1C}">
                <a14:useLocalDpi xmlns:a14="http://schemas.microsoft.com/office/drawing/2010/main" val="0"/>
              </a:ext>
            </a:extLst>
          </a:blip>
          <a:srcRect r="-5" b="2890"/>
          <a:stretch/>
        </p:blipFill>
        <p:spPr>
          <a:xfrm>
            <a:off x="-1" y="10551"/>
            <a:ext cx="7724718" cy="5307037"/>
          </a:xfrm>
          <a:prstGeom prst="rect">
            <a:avLst/>
          </a:prstGeom>
        </p:spPr>
      </p:pic>
      <p:pic>
        <p:nvPicPr>
          <p:cNvPr id="3" name="Marcador de contenido 4" descr="Imagen que contiene texto, mapa&#10;&#10;Descripción generada automáticamente">
            <a:extLst>
              <a:ext uri="{FF2B5EF4-FFF2-40B4-BE49-F238E27FC236}">
                <a16:creationId xmlns:a16="http://schemas.microsoft.com/office/drawing/2014/main" id="{4A679E47-D1D1-437D-8D17-9BBCA0BD06A0}"/>
              </a:ext>
            </a:extLst>
          </p:cNvPr>
          <p:cNvPicPr>
            <a:picLocks noChangeAspect="1"/>
          </p:cNvPicPr>
          <p:nvPr/>
        </p:nvPicPr>
        <p:blipFill rotWithShape="1">
          <a:blip r:embed="rId4">
            <a:extLst>
              <a:ext uri="{28A0092B-C50C-407E-A947-70E740481C1C}">
                <a14:useLocalDpi xmlns:a14="http://schemas.microsoft.com/office/drawing/2010/main" val="0"/>
              </a:ext>
            </a:extLst>
          </a:blip>
          <a:srcRect l="1693" r="19457" b="-3"/>
          <a:stretch/>
        </p:blipFill>
        <p:spPr>
          <a:xfrm>
            <a:off x="7767382" y="1"/>
            <a:ext cx="4424618" cy="4112346"/>
          </a:xfrm>
          <a:prstGeom prst="rect">
            <a:avLst/>
          </a:prstGeom>
        </p:spPr>
      </p:pic>
      <p:sp>
        <p:nvSpPr>
          <p:cNvPr id="4" name="CuadroTexto 3">
            <a:extLst>
              <a:ext uri="{FF2B5EF4-FFF2-40B4-BE49-F238E27FC236}">
                <a16:creationId xmlns:a16="http://schemas.microsoft.com/office/drawing/2014/main" id="{95225076-EF3E-47F4-9C21-CA2B0A97F87F}"/>
              </a:ext>
            </a:extLst>
          </p:cNvPr>
          <p:cNvSpPr txBox="1"/>
          <p:nvPr/>
        </p:nvSpPr>
        <p:spPr>
          <a:xfrm>
            <a:off x="0" y="5393669"/>
            <a:ext cx="8339446" cy="1077218"/>
          </a:xfrm>
          <a:prstGeom prst="rect">
            <a:avLst/>
          </a:prstGeom>
          <a:noFill/>
        </p:spPr>
        <p:txBody>
          <a:bodyPr wrap="square" rtlCol="0">
            <a:spAutoFit/>
          </a:bodyPr>
          <a:lstStyle>
            <a:defPPr>
              <a:defRPr lang="en-US"/>
            </a:defPPr>
            <a:lvl1pPr algn="ctr">
              <a:defRPr sz="3200" b="1">
                <a:solidFill>
                  <a:schemeClr val="accent4"/>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srgbClr val="B4388E"/>
                </a:solidFill>
                <a:effectLst/>
                <a:uLnTx/>
                <a:uFillTx/>
                <a:latin typeface="Tw Cen MT" panose="020F0502020204030204"/>
                <a:ea typeface="+mn-ea"/>
                <a:cs typeface="+mn-cs"/>
              </a:rPr>
              <a:t>UNEMPLOYMENT, SOCIAL INSTABILITY &amp; SEVERE ECONOMIC CRISIS</a:t>
            </a:r>
          </a:p>
        </p:txBody>
      </p:sp>
      <p:pic>
        <p:nvPicPr>
          <p:cNvPr id="6" name="Imagen 5" descr="Imagen que contiene texto, periódico&#10;&#10;Descripción generada automáticamente">
            <a:extLst>
              <a:ext uri="{FF2B5EF4-FFF2-40B4-BE49-F238E27FC236}">
                <a16:creationId xmlns:a16="http://schemas.microsoft.com/office/drawing/2014/main" id="{D710A804-4B3F-4955-8940-388B225C8338}"/>
              </a:ext>
            </a:extLst>
          </p:cNvPr>
          <p:cNvPicPr>
            <a:picLocks noChangeAspect="1"/>
          </p:cNvPicPr>
          <p:nvPr/>
        </p:nvPicPr>
        <p:blipFill rotWithShape="1">
          <a:blip r:embed="rId5">
            <a:extLst>
              <a:ext uri="{28A0092B-C50C-407E-A947-70E740481C1C}">
                <a14:useLocalDpi xmlns:a14="http://schemas.microsoft.com/office/drawing/2010/main" val="0"/>
              </a:ext>
            </a:extLst>
          </a:blip>
          <a:srcRect l="3303" r="3795" b="-3"/>
          <a:stretch/>
        </p:blipFill>
        <p:spPr>
          <a:xfrm>
            <a:off x="8339446" y="4112347"/>
            <a:ext cx="3895219" cy="2358540"/>
          </a:xfrm>
          <a:prstGeom prst="rect">
            <a:avLst/>
          </a:prstGeom>
        </p:spPr>
      </p:pic>
    </p:spTree>
    <p:extLst>
      <p:ext uri="{BB962C8B-B14F-4D97-AF65-F5344CB8AC3E}">
        <p14:creationId xmlns:p14="http://schemas.microsoft.com/office/powerpoint/2010/main" val="3336405039"/>
      </p:ext>
    </p:extLst>
  </p:cSld>
  <p:clrMapOvr>
    <a:masterClrMapping/>
  </p:clrMapOvr>
  <mc:AlternateContent xmlns:mc="http://schemas.openxmlformats.org/markup-compatibility/2006" xmlns:p14="http://schemas.microsoft.com/office/powerpoint/2010/main">
    <mc:Choice Requires="p14">
      <p:transition spd="slow" p14:dur="2000" advTm="6534"/>
    </mc:Choice>
    <mc:Fallback xmlns="">
      <p:transition spd="slow" advTm="653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E55FD-4BFE-4231-B222-EA62E81151FF}"/>
              </a:ext>
            </a:extLst>
          </p:cNvPr>
          <p:cNvSpPr txBox="1">
            <a:spLocks/>
          </p:cNvSpPr>
          <p:nvPr/>
        </p:nvSpPr>
        <p:spPr>
          <a:xfrm>
            <a:off x="1885263" y="452364"/>
            <a:ext cx="8421474" cy="792689"/>
          </a:xfrm>
          <a:prstGeom prst="rect">
            <a:avLst/>
          </a:prstGeom>
        </p:spPr>
        <p:txBody>
          <a:bodyPr>
            <a:normAutofit fontScale="97500"/>
          </a:bodyPr>
          <a:lstStyle>
            <a:lvl1pPr algn="l" defTabSz="914400" rtl="0" eaLnBrk="1" latinLnBrk="0" hangingPunct="1">
              <a:lnSpc>
                <a:spcPct val="80000"/>
              </a:lnSpc>
              <a:spcBef>
                <a:spcPct val="0"/>
              </a:spcBef>
              <a:buNone/>
              <a:defRPr sz="5400" i="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GB" sz="4000" b="1" i="0" u="none" strike="noStrike" kern="1200" cap="none" spc="-50" normalizeH="0" baseline="0" noProof="0" dirty="0">
                <a:ln>
                  <a:noFill/>
                </a:ln>
                <a:solidFill>
                  <a:srgbClr val="000000">
                    <a:lumMod val="75000"/>
                    <a:lumOff val="25000"/>
                  </a:srgbClr>
                </a:solidFill>
                <a:effectLst/>
                <a:uLnTx/>
                <a:uFillTx/>
                <a:latin typeface="Tw Cen MT" panose="020F0302020204030204"/>
                <a:ea typeface="+mj-ea"/>
                <a:cs typeface="+mj-cs"/>
              </a:rPr>
              <a:t>Problem</a:t>
            </a:r>
          </a:p>
        </p:txBody>
      </p:sp>
      <p:sp>
        <p:nvSpPr>
          <p:cNvPr id="3" name="CuadroTexto 2">
            <a:extLst>
              <a:ext uri="{FF2B5EF4-FFF2-40B4-BE49-F238E27FC236}">
                <a16:creationId xmlns:a16="http://schemas.microsoft.com/office/drawing/2014/main" id="{24AD1E6E-C464-4223-A08A-968CA09D005E}"/>
              </a:ext>
            </a:extLst>
          </p:cNvPr>
          <p:cNvSpPr txBox="1"/>
          <p:nvPr/>
        </p:nvSpPr>
        <p:spPr>
          <a:xfrm>
            <a:off x="364435" y="1245053"/>
            <a:ext cx="11463130" cy="5116144"/>
          </a:xfrm>
          <a:prstGeom prst="rect">
            <a:avLst/>
          </a:prstGeom>
          <a:noFill/>
        </p:spPr>
        <p:txBody>
          <a:bodyPr wrap="square" rtlCol="0">
            <a:spAutoFit/>
          </a:bodyPr>
          <a:lstStyle/>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2200" b="0" i="0" u="none" strike="noStrike" kern="1200" cap="none" spc="0" normalizeH="0" baseline="0" noProof="0" dirty="0">
                <a:ln>
                  <a:noFill/>
                </a:ln>
                <a:solidFill>
                  <a:srgbClr val="000000"/>
                </a:solidFill>
                <a:effectLst/>
                <a:uLnTx/>
                <a:uFillTx/>
                <a:latin typeface="Tw Cen MT" panose="020F0502020204030204"/>
                <a:ea typeface="+mn-ea"/>
                <a:cs typeface="+mn-cs"/>
              </a:rPr>
              <a:t>Countries' </a:t>
            </a:r>
            <a:r>
              <a:rPr kumimoji="0" lang="en-GB" sz="2200" b="1" i="0" u="none" strike="noStrike" kern="1200" cap="none" spc="0" normalizeH="0" baseline="0" noProof="0" dirty="0">
                <a:ln>
                  <a:noFill/>
                </a:ln>
                <a:solidFill>
                  <a:srgbClr val="B84AC6"/>
                </a:solidFill>
                <a:effectLst/>
                <a:uLnTx/>
                <a:uFillTx/>
                <a:latin typeface="Tw Cen MT" panose="020F0502020204030204"/>
                <a:ea typeface="+mn-ea"/>
                <a:cs typeface="+mn-cs"/>
              </a:rPr>
              <a:t>discoordination, lack of collaboration </a:t>
            </a:r>
            <a:r>
              <a:rPr kumimoji="0" lang="en-GB" sz="2200" b="0" i="0" u="none" strike="noStrike" kern="1200" cap="none" spc="0" normalizeH="0" baseline="0" noProof="0" dirty="0">
                <a:ln>
                  <a:noFill/>
                </a:ln>
                <a:solidFill>
                  <a:srgbClr val="000000"/>
                </a:solidFill>
                <a:effectLst/>
                <a:uLnTx/>
                <a:uFillTx/>
                <a:latin typeface="Tw Cen MT" panose="020F0502020204030204"/>
                <a:ea typeface="+mn-ea"/>
                <a:cs typeface="+mn-cs"/>
              </a:rPr>
              <a:t>and</a:t>
            </a:r>
            <a:r>
              <a:rPr kumimoji="0" lang="en-GB" sz="2200" b="1" i="0" u="none" strike="noStrike" kern="1200" cap="none" spc="0" normalizeH="0" baseline="0" noProof="0" dirty="0">
                <a:ln>
                  <a:noFill/>
                </a:ln>
                <a:solidFill>
                  <a:srgbClr val="000000"/>
                </a:solidFill>
                <a:effectLst/>
                <a:uLnTx/>
                <a:uFillTx/>
                <a:latin typeface="Tw Cen MT" panose="020F0502020204030204"/>
                <a:ea typeface="+mn-ea"/>
                <a:cs typeface="+mn-cs"/>
              </a:rPr>
              <a:t> </a:t>
            </a:r>
            <a:r>
              <a:rPr kumimoji="0" lang="en-GB" sz="2200" b="1" i="0" u="none" strike="noStrike" kern="1200" cap="none" spc="0" normalizeH="0" baseline="0" noProof="0" dirty="0">
                <a:ln>
                  <a:noFill/>
                </a:ln>
                <a:solidFill>
                  <a:srgbClr val="B84AC6"/>
                </a:solidFill>
                <a:effectLst/>
                <a:uLnTx/>
                <a:uFillTx/>
                <a:latin typeface="Tw Cen MT" panose="020F0502020204030204"/>
                <a:ea typeface="+mn-ea"/>
                <a:cs typeface="+mn-cs"/>
              </a:rPr>
              <a:t>consensus</a:t>
            </a:r>
            <a:r>
              <a:rPr kumimoji="0" lang="en-GB" sz="2200" b="1" i="0" u="none" strike="noStrike" kern="1200" cap="none" spc="0" normalizeH="0" baseline="0" noProof="0" dirty="0">
                <a:ln>
                  <a:noFill/>
                </a:ln>
                <a:solidFill>
                  <a:srgbClr val="000000"/>
                </a:solidFill>
                <a:effectLst/>
                <a:uLnTx/>
                <a:uFillTx/>
                <a:latin typeface="Tw Cen MT" panose="020F0502020204030204"/>
                <a:ea typeface="+mn-ea"/>
                <a:cs typeface="+mn-cs"/>
              </a:rPr>
              <a:t>.</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2200" b="0" i="0" u="none" strike="noStrike" kern="1200" cap="none" spc="0" normalizeH="0" baseline="0" noProof="0" dirty="0">
                <a:ln>
                  <a:noFill/>
                </a:ln>
                <a:solidFill>
                  <a:srgbClr val="000000"/>
                </a:solidFill>
                <a:effectLst/>
                <a:uLnTx/>
                <a:uFillTx/>
                <a:latin typeface="Tw Cen MT" panose="020F0502020204030204"/>
                <a:ea typeface="+mn-ea"/>
                <a:cs typeface="+mn-cs"/>
              </a:rPr>
              <a:t>Reactions and solutions based on political situation of each country instead of based on medical common criteria. </a:t>
            </a:r>
            <a:r>
              <a:rPr kumimoji="0" lang="en-GB" sz="2200" b="1" i="0" u="none" strike="noStrike" kern="1200" cap="none" spc="0" normalizeH="0" baseline="0" noProof="0" dirty="0">
                <a:ln>
                  <a:noFill/>
                </a:ln>
                <a:solidFill>
                  <a:srgbClr val="B84AC6"/>
                </a:solidFill>
                <a:effectLst/>
                <a:uLnTx/>
                <a:uFillTx/>
                <a:latin typeface="Tw Cen MT" panose="020F0502020204030204"/>
                <a:ea typeface="+mn-ea"/>
                <a:cs typeface="+mn-cs"/>
              </a:rPr>
              <a:t>Lives of citizens and economic future of each country should not depend on political colours.</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2200" b="1" i="0" u="none" strike="noStrike" kern="1200" cap="none" spc="0" normalizeH="0" baseline="0" noProof="0" dirty="0">
                <a:ln>
                  <a:noFill/>
                </a:ln>
                <a:solidFill>
                  <a:srgbClr val="B84AC6"/>
                </a:solidFill>
                <a:effectLst/>
                <a:uLnTx/>
                <a:uFillTx/>
                <a:latin typeface="Tw Cen MT" panose="020F0502020204030204"/>
                <a:ea typeface="+mn-ea"/>
                <a:cs typeface="+mn-cs"/>
              </a:rPr>
              <a:t>Lack of common European criteria, intervention protocols and rules/policies </a:t>
            </a:r>
            <a:r>
              <a:rPr kumimoji="0" lang="en-GB" sz="2200" b="0" i="0" u="none" strike="noStrike" kern="1200" cap="none" spc="0" normalizeH="0" baseline="0" noProof="0" dirty="0">
                <a:ln>
                  <a:noFill/>
                </a:ln>
                <a:solidFill>
                  <a:srgbClr val="000000"/>
                </a:solidFill>
                <a:effectLst/>
                <a:uLnTx/>
                <a:uFillTx/>
                <a:latin typeface="Tw Cen MT" panose="020F0502020204030204"/>
                <a:ea typeface="+mn-ea"/>
                <a:cs typeface="+mn-cs"/>
              </a:rPr>
              <a:t>in the sanitary field.</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2200" b="1" i="0" u="none" strike="noStrike" kern="1200" cap="none" spc="0" normalizeH="0" baseline="0" noProof="0" dirty="0">
                <a:ln>
                  <a:noFill/>
                </a:ln>
                <a:solidFill>
                  <a:srgbClr val="B84AC6"/>
                </a:solidFill>
                <a:effectLst/>
                <a:uLnTx/>
                <a:uFillTx/>
                <a:latin typeface="Tw Cen MT" panose="020F0502020204030204"/>
                <a:ea typeface="+mn-ea"/>
                <a:cs typeface="+mn-cs"/>
              </a:rPr>
              <a:t>High impact on lives, economies </a:t>
            </a:r>
            <a:r>
              <a:rPr kumimoji="0" lang="en-GB" sz="2200" b="0" i="0" u="none" strike="noStrike" kern="1200" cap="none" spc="0" normalizeH="0" baseline="0" noProof="0" dirty="0">
                <a:ln>
                  <a:noFill/>
                </a:ln>
                <a:solidFill>
                  <a:srgbClr val="000000"/>
                </a:solidFill>
                <a:effectLst/>
                <a:uLnTx/>
                <a:uFillTx/>
                <a:latin typeface="Tw Cen MT" panose="020F0502020204030204"/>
                <a:ea typeface="+mn-ea"/>
                <a:cs typeface="+mn-cs"/>
              </a:rPr>
              <a:t>and personal individual situation of each citizens.</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2200" b="0" i="0" u="none" strike="noStrike" kern="1200" cap="none" spc="0" normalizeH="0" baseline="0" noProof="0" dirty="0">
                <a:ln>
                  <a:noFill/>
                </a:ln>
                <a:solidFill>
                  <a:srgbClr val="000000"/>
                </a:solidFill>
                <a:effectLst/>
                <a:uLnTx/>
                <a:uFillTx/>
                <a:latin typeface="Tw Cen MT" panose="020F0502020204030204"/>
                <a:ea typeface="+mn-ea"/>
                <a:cs typeface="+mn-cs"/>
              </a:rPr>
              <a:t>Increase of </a:t>
            </a:r>
            <a:r>
              <a:rPr kumimoji="0" lang="en-GB" sz="2200" b="1" i="0" u="none" strike="noStrike" kern="1200" cap="none" spc="0" normalizeH="0" baseline="0" noProof="0" dirty="0">
                <a:ln>
                  <a:noFill/>
                </a:ln>
                <a:solidFill>
                  <a:srgbClr val="B84AC6"/>
                </a:solidFill>
                <a:effectLst/>
                <a:uLnTx/>
                <a:uFillTx/>
                <a:latin typeface="Tw Cen MT" panose="020F0502020204030204"/>
                <a:ea typeface="+mn-ea"/>
                <a:cs typeface="+mn-cs"/>
              </a:rPr>
              <a:t>poverty gap, gender equality gap.</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2200" b="1" i="0" u="none" strike="noStrike" kern="1200" cap="none" spc="0" normalizeH="0" baseline="0" noProof="0" dirty="0">
                <a:ln>
                  <a:noFill/>
                </a:ln>
                <a:solidFill>
                  <a:srgbClr val="B84AC6"/>
                </a:solidFill>
                <a:effectLst/>
                <a:uLnTx/>
                <a:uFillTx/>
                <a:latin typeface="Tw Cen MT" panose="020F0502020204030204"/>
                <a:ea typeface="+mn-ea"/>
                <a:cs typeface="+mn-cs"/>
              </a:rPr>
              <a:t>Lack of centralization of medical records</a:t>
            </a:r>
            <a:r>
              <a:rPr kumimoji="0" lang="en-GB" sz="2200" b="1" i="0" u="none" strike="noStrike" kern="1200" cap="none" spc="0" normalizeH="0" baseline="0" noProof="0" dirty="0">
                <a:ln>
                  <a:noFill/>
                </a:ln>
                <a:solidFill>
                  <a:srgbClr val="000000"/>
                </a:solidFill>
                <a:effectLst/>
                <a:uLnTx/>
                <a:uFillTx/>
                <a:latin typeface="Tw Cen MT" panose="020F0502020204030204"/>
                <a:ea typeface="+mn-ea"/>
                <a:cs typeface="+mn-cs"/>
              </a:rPr>
              <a:t> </a:t>
            </a:r>
            <a:r>
              <a:rPr kumimoji="0" lang="en-GB" sz="2200" b="0" i="0" u="none" strike="noStrike" kern="1200" cap="none" spc="0" normalizeH="0" baseline="0" noProof="0" dirty="0">
                <a:ln>
                  <a:noFill/>
                </a:ln>
                <a:solidFill>
                  <a:srgbClr val="000000"/>
                </a:solidFill>
                <a:effectLst/>
                <a:uLnTx/>
                <a:uFillTx/>
                <a:latin typeface="Tw Cen MT" panose="020F0502020204030204"/>
                <a:ea typeface="+mn-ea"/>
                <a:cs typeface="+mn-cs"/>
              </a:rPr>
              <a:t>across Europe and also in each individual country.</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2200" b="0" i="0" u="none" strike="noStrike" kern="1200" cap="none" spc="0" normalizeH="0" baseline="0" noProof="0" dirty="0">
                <a:ln>
                  <a:noFill/>
                </a:ln>
                <a:solidFill>
                  <a:srgbClr val="000000"/>
                </a:solidFill>
                <a:effectLst/>
                <a:uLnTx/>
                <a:uFillTx/>
                <a:latin typeface="Tw Cen MT" panose="020F0502020204030204"/>
                <a:ea typeface="+mn-ea"/>
                <a:cs typeface="+mn-cs"/>
              </a:rPr>
              <a:t>Fully demonstrated the </a:t>
            </a:r>
            <a:r>
              <a:rPr kumimoji="0" lang="en-GB" sz="2200" b="1" i="0" u="none" strike="noStrike" kern="1200" cap="none" spc="0" normalizeH="0" baseline="0" noProof="0" dirty="0">
                <a:ln>
                  <a:noFill/>
                </a:ln>
                <a:solidFill>
                  <a:srgbClr val="B84AC6"/>
                </a:solidFill>
                <a:effectLst/>
                <a:uLnTx/>
                <a:uFillTx/>
                <a:latin typeface="Tw Cen MT" panose="020F0502020204030204"/>
                <a:ea typeface="+mn-ea"/>
                <a:cs typeface="+mn-cs"/>
              </a:rPr>
              <a:t>vulnerability of the different health systems.</a:t>
            </a:r>
          </a:p>
        </p:txBody>
      </p:sp>
      <p:pic>
        <p:nvPicPr>
          <p:cNvPr id="4" name="Logo">
            <a:extLst>
              <a:ext uri="{FF2B5EF4-FFF2-40B4-BE49-F238E27FC236}">
                <a16:creationId xmlns:a16="http://schemas.microsoft.com/office/drawing/2014/main" id="{47476678-EFA3-4BAF-A472-3CCF9FE19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8100" y="14027"/>
            <a:ext cx="1080000" cy="1057632"/>
          </a:xfrm>
          <a:prstGeom prst="rect">
            <a:avLst/>
          </a:prstGeom>
        </p:spPr>
      </p:pic>
    </p:spTree>
    <p:extLst>
      <p:ext uri="{BB962C8B-B14F-4D97-AF65-F5344CB8AC3E}">
        <p14:creationId xmlns:p14="http://schemas.microsoft.com/office/powerpoint/2010/main" val="2056656004"/>
      </p:ext>
    </p:extLst>
  </p:cSld>
  <p:clrMapOvr>
    <a:masterClrMapping/>
  </p:clrMapOvr>
  <mc:AlternateContent xmlns:mc="http://schemas.openxmlformats.org/markup-compatibility/2006" xmlns:p14="http://schemas.microsoft.com/office/powerpoint/2010/main">
    <mc:Choice Requires="p14">
      <p:transition spd="slow" p14:dur="2000" advTm="28475"/>
    </mc:Choice>
    <mc:Fallback xmlns="">
      <p:transition spd="slow" advTm="2847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374FCA-E1D7-402D-B9B3-D587986601B8}"/>
              </a:ext>
            </a:extLst>
          </p:cNvPr>
          <p:cNvSpPr txBox="1">
            <a:spLocks/>
          </p:cNvSpPr>
          <p:nvPr/>
        </p:nvSpPr>
        <p:spPr>
          <a:xfrm>
            <a:off x="1066800" y="114325"/>
            <a:ext cx="10058400" cy="1450757"/>
          </a:xfrm>
          <a:prstGeom prst="rect">
            <a:avLst/>
          </a:prstGeom>
        </p:spPr>
        <p:txBody>
          <a:bodyPr anchor="ctr"/>
          <a:lstStyle>
            <a:lvl1pPr algn="l" defTabSz="914400" rtl="0" eaLnBrk="1" latinLnBrk="0" hangingPunct="1">
              <a:lnSpc>
                <a:spcPct val="80000"/>
              </a:lnSpc>
              <a:spcBef>
                <a:spcPct val="0"/>
              </a:spcBef>
              <a:buNone/>
              <a:defRPr sz="5400" i="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4000" b="1" i="0" u="none" strike="noStrike" kern="1200" cap="none" spc="-50" normalizeH="0" baseline="0" noProof="0" dirty="0">
                <a:ln>
                  <a:noFill/>
                </a:ln>
                <a:solidFill>
                  <a:srgbClr val="000000">
                    <a:lumMod val="75000"/>
                    <a:lumOff val="25000"/>
                  </a:srgbClr>
                </a:solidFill>
                <a:effectLst/>
                <a:uLnTx/>
                <a:uFillTx/>
                <a:latin typeface="Tw Cen MT" panose="020F0302020204030204"/>
                <a:ea typeface="+mj-ea"/>
                <a:cs typeface="+mj-cs"/>
              </a:rPr>
              <a:t>Solution and advantages</a:t>
            </a:r>
          </a:p>
        </p:txBody>
      </p:sp>
      <p:sp>
        <p:nvSpPr>
          <p:cNvPr id="3" name="CuadroTexto 2">
            <a:extLst>
              <a:ext uri="{FF2B5EF4-FFF2-40B4-BE49-F238E27FC236}">
                <a16:creationId xmlns:a16="http://schemas.microsoft.com/office/drawing/2014/main" id="{A9616E8C-C61D-44B4-A41A-D601341B1853}"/>
              </a:ext>
            </a:extLst>
          </p:cNvPr>
          <p:cNvSpPr txBox="1"/>
          <p:nvPr/>
        </p:nvSpPr>
        <p:spPr>
          <a:xfrm>
            <a:off x="437323" y="2998113"/>
            <a:ext cx="3167270" cy="861774"/>
          </a:xfrm>
          <a:prstGeom prst="rect">
            <a:avLst/>
          </a:prstGeom>
          <a:solidFill>
            <a:schemeClr val="bg1">
              <a:lumMod val="50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500" b="1" i="0" u="none" strike="noStrike" kern="1200" cap="none" spc="0" normalizeH="0" baseline="0" noProof="0" dirty="0">
                <a:ln>
                  <a:noFill/>
                </a:ln>
                <a:solidFill>
                  <a:srgbClr val="FFFFFF"/>
                </a:solidFill>
                <a:effectLst/>
                <a:uLnTx/>
                <a:uFillTx/>
                <a:latin typeface="Tw Cen MT" panose="020F0502020204030204"/>
                <a:ea typeface="+mn-ea"/>
                <a:cs typeface="+mn-cs"/>
              </a:rPr>
              <a:t>For Governments &amp; Institutions</a:t>
            </a:r>
          </a:p>
        </p:txBody>
      </p:sp>
      <p:sp>
        <p:nvSpPr>
          <p:cNvPr id="4" name="CuadroTexto 3">
            <a:extLst>
              <a:ext uri="{FF2B5EF4-FFF2-40B4-BE49-F238E27FC236}">
                <a16:creationId xmlns:a16="http://schemas.microsoft.com/office/drawing/2014/main" id="{5059EE28-90DE-4E88-B0CC-6D628D0D163C}"/>
              </a:ext>
            </a:extLst>
          </p:cNvPr>
          <p:cNvSpPr txBox="1"/>
          <p:nvPr/>
        </p:nvSpPr>
        <p:spPr>
          <a:xfrm>
            <a:off x="4330149" y="2998113"/>
            <a:ext cx="3167270" cy="861774"/>
          </a:xfrm>
          <a:prstGeom prst="rect">
            <a:avLst/>
          </a:prstGeom>
          <a:solidFill>
            <a:schemeClr val="bg1">
              <a:lumMod val="50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500" b="1" i="0" u="none" strike="noStrike" kern="1200" cap="none" spc="0" normalizeH="0" baseline="0" noProof="0" dirty="0">
                <a:ln>
                  <a:noFill/>
                </a:ln>
                <a:solidFill>
                  <a:srgbClr val="FFFFFF"/>
                </a:solidFill>
                <a:effectLst/>
                <a:uLnTx/>
                <a:uFillTx/>
                <a:latin typeface="Tw Cen MT" panose="020F0502020204030204"/>
                <a:ea typeface="+mn-ea"/>
                <a:cs typeface="+mn-cs"/>
              </a:rPr>
              <a:t>For the health care system</a:t>
            </a:r>
          </a:p>
        </p:txBody>
      </p:sp>
      <p:sp>
        <p:nvSpPr>
          <p:cNvPr id="5" name="CuadroTexto 4">
            <a:extLst>
              <a:ext uri="{FF2B5EF4-FFF2-40B4-BE49-F238E27FC236}">
                <a16:creationId xmlns:a16="http://schemas.microsoft.com/office/drawing/2014/main" id="{44DB72B7-8197-4853-91AF-BA55BFF8CD11}"/>
              </a:ext>
            </a:extLst>
          </p:cNvPr>
          <p:cNvSpPr txBox="1"/>
          <p:nvPr/>
        </p:nvSpPr>
        <p:spPr>
          <a:xfrm>
            <a:off x="8222975" y="2998113"/>
            <a:ext cx="3167270" cy="861774"/>
          </a:xfrm>
          <a:prstGeom prst="rect">
            <a:avLst/>
          </a:prstGeom>
          <a:solidFill>
            <a:schemeClr val="bg1">
              <a:lumMod val="50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500" b="1" i="0" u="none" strike="noStrike" kern="1200" cap="none" spc="0" normalizeH="0" baseline="0" noProof="0" dirty="0">
                <a:ln>
                  <a:noFill/>
                </a:ln>
                <a:solidFill>
                  <a:srgbClr val="FFFFFF"/>
                </a:solidFill>
                <a:effectLst/>
                <a:uLnTx/>
                <a:uFillTx/>
                <a:latin typeface="Tw Cen MT" panose="020F0502020204030204"/>
                <a:ea typeface="+mn-ea"/>
                <a:cs typeface="+mn-cs"/>
              </a:rPr>
              <a:t>For the society and its citizens</a:t>
            </a:r>
          </a:p>
        </p:txBody>
      </p:sp>
      <p:sp>
        <p:nvSpPr>
          <p:cNvPr id="7" name="CuadroTexto 6">
            <a:extLst>
              <a:ext uri="{FF2B5EF4-FFF2-40B4-BE49-F238E27FC236}">
                <a16:creationId xmlns:a16="http://schemas.microsoft.com/office/drawing/2014/main" id="{8A82EF9F-6603-42D0-B588-7674EDACE997}"/>
              </a:ext>
            </a:extLst>
          </p:cNvPr>
          <p:cNvSpPr txBox="1"/>
          <p:nvPr/>
        </p:nvSpPr>
        <p:spPr>
          <a:xfrm>
            <a:off x="437323" y="4015476"/>
            <a:ext cx="3167270" cy="170816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100" b="0" i="0" u="none" strike="noStrike" kern="1200" cap="none" spc="0" normalizeH="0" baseline="0" noProof="0" dirty="0">
                <a:ln>
                  <a:noFill/>
                </a:ln>
                <a:solidFill>
                  <a:srgbClr val="000000"/>
                </a:solidFill>
                <a:effectLst/>
                <a:uLnTx/>
                <a:uFillTx/>
                <a:latin typeface="Tw Cen MT" panose="020F0502020204030204"/>
                <a:ea typeface="+mn-ea"/>
                <a:cs typeface="+mn-cs"/>
              </a:rPr>
              <a:t>Costs reduction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100" b="0" i="0" u="none" strike="noStrike" kern="1200" cap="none" spc="0" normalizeH="0" baseline="0" noProof="0" dirty="0">
                <a:ln>
                  <a:noFill/>
                </a:ln>
                <a:solidFill>
                  <a:srgbClr val="B4388E"/>
                </a:solidFill>
                <a:effectLst/>
                <a:uLnTx/>
                <a:uFillTx/>
                <a:latin typeface="Tw Cen MT" panose="020F0502020204030204"/>
                <a:ea typeface="+mn-ea"/>
                <a:cs typeface="+mn-cs"/>
              </a:rPr>
              <a:t>More proactiveness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100" b="0" i="0" u="none" strike="noStrike" kern="1200" cap="none" spc="0" normalizeH="0" baseline="0" noProof="0" dirty="0">
                <a:ln>
                  <a:noFill/>
                </a:ln>
                <a:solidFill>
                  <a:srgbClr val="000000"/>
                </a:solidFill>
                <a:effectLst/>
                <a:uLnTx/>
                <a:uFillTx/>
                <a:latin typeface="Tw Cen MT" panose="020F0502020204030204"/>
                <a:ea typeface="+mn-ea"/>
                <a:cs typeface="+mn-cs"/>
              </a:rPr>
              <a:t>Better crisis management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100" b="0" i="0" u="none" strike="noStrike" kern="1200" cap="none" spc="0" normalizeH="0" baseline="0" noProof="0" dirty="0">
                <a:ln>
                  <a:noFill/>
                </a:ln>
                <a:solidFill>
                  <a:srgbClr val="B4388E"/>
                </a:solidFill>
                <a:effectLst/>
                <a:uLnTx/>
                <a:uFillTx/>
                <a:latin typeface="Tw Cen MT" panose="020F0502020204030204"/>
                <a:ea typeface="+mn-ea"/>
                <a:cs typeface="+mn-cs"/>
              </a:rPr>
              <a:t>Better resource allocation</a:t>
            </a:r>
          </a:p>
        </p:txBody>
      </p:sp>
      <p:sp>
        <p:nvSpPr>
          <p:cNvPr id="8" name="CuadroTexto 7">
            <a:extLst>
              <a:ext uri="{FF2B5EF4-FFF2-40B4-BE49-F238E27FC236}">
                <a16:creationId xmlns:a16="http://schemas.microsoft.com/office/drawing/2014/main" id="{E361ED40-3202-4F1B-BEBE-50CAE72F1A91}"/>
              </a:ext>
            </a:extLst>
          </p:cNvPr>
          <p:cNvSpPr txBox="1"/>
          <p:nvPr/>
        </p:nvSpPr>
        <p:spPr>
          <a:xfrm>
            <a:off x="4330149" y="4015476"/>
            <a:ext cx="3167270" cy="235449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100" b="0" i="0" u="none" strike="noStrike" kern="1200" cap="none" spc="0" normalizeH="0" baseline="0" noProof="0" dirty="0">
                <a:ln>
                  <a:noFill/>
                </a:ln>
                <a:solidFill>
                  <a:srgbClr val="B4388E"/>
                </a:solidFill>
                <a:effectLst/>
                <a:uLnTx/>
                <a:uFillTx/>
                <a:latin typeface="Tw Cen MT" panose="020F0502020204030204"/>
                <a:ea typeface="+mn-ea"/>
                <a:cs typeface="+mn-cs"/>
              </a:rPr>
              <a:t>Mortality rate reduction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100" b="0" i="0" u="none" strike="noStrike" kern="1200" cap="none" spc="0" normalizeH="0" baseline="0" noProof="0" dirty="0">
                <a:ln>
                  <a:noFill/>
                </a:ln>
                <a:solidFill>
                  <a:srgbClr val="000000"/>
                </a:solidFill>
                <a:effectLst/>
                <a:uLnTx/>
                <a:uFillTx/>
                <a:latin typeface="Tw Cen MT" panose="020F0502020204030204"/>
                <a:ea typeface="+mn-ea"/>
                <a:cs typeface="+mn-cs"/>
              </a:rPr>
              <a:t>Personalised patients care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100" b="0" i="0" u="none" strike="noStrike" kern="1200" cap="none" spc="0" normalizeH="0" baseline="0" noProof="0" dirty="0">
                <a:ln>
                  <a:noFill/>
                </a:ln>
                <a:solidFill>
                  <a:srgbClr val="000000"/>
                </a:solidFill>
                <a:effectLst/>
                <a:uLnTx/>
                <a:uFillTx/>
                <a:latin typeface="Tw Cen MT" panose="020F0502020204030204"/>
                <a:ea typeface="+mn-ea"/>
                <a:cs typeface="+mn-cs"/>
              </a:rPr>
              <a:t>Hospitals less collapsed</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100" b="0" i="0" u="none" strike="noStrike" kern="1200" cap="none" spc="0" normalizeH="0" baseline="0" noProof="0" dirty="0">
                <a:ln>
                  <a:noFill/>
                </a:ln>
                <a:solidFill>
                  <a:srgbClr val="B4388E"/>
                </a:solidFill>
                <a:effectLst/>
                <a:uLnTx/>
                <a:uFillTx/>
                <a:latin typeface="Tw Cen MT" panose="020F0502020204030204"/>
                <a:ea typeface="+mn-ea"/>
                <a:cs typeface="+mn-cs"/>
              </a:rPr>
              <a:t>Predictions of hospital saturations and future needs of resources </a:t>
            </a:r>
          </a:p>
        </p:txBody>
      </p:sp>
      <p:sp>
        <p:nvSpPr>
          <p:cNvPr id="9" name="CuadroTexto 8">
            <a:extLst>
              <a:ext uri="{FF2B5EF4-FFF2-40B4-BE49-F238E27FC236}">
                <a16:creationId xmlns:a16="http://schemas.microsoft.com/office/drawing/2014/main" id="{09FD8186-1742-4AD3-87D0-DCC523C95960}"/>
              </a:ext>
            </a:extLst>
          </p:cNvPr>
          <p:cNvSpPr txBox="1"/>
          <p:nvPr/>
        </p:nvSpPr>
        <p:spPr>
          <a:xfrm>
            <a:off x="8222975" y="3881133"/>
            <a:ext cx="3167270" cy="235449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100" b="0" i="0" u="none" strike="noStrike" kern="1200" cap="none" spc="0" normalizeH="0" baseline="0" noProof="0" dirty="0">
                <a:ln>
                  <a:noFill/>
                </a:ln>
                <a:solidFill>
                  <a:srgbClr val="000000"/>
                </a:solidFill>
                <a:effectLst/>
                <a:uLnTx/>
                <a:uFillTx/>
                <a:latin typeface="Tw Cen MT" panose="020F0502020204030204"/>
                <a:ea typeface="+mn-ea"/>
                <a:cs typeface="+mn-cs"/>
              </a:rPr>
              <a:t>Improved attention of the patients and citizens with personalized treatments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100" b="0" i="0" u="none" strike="noStrike" kern="1200" cap="none" spc="0" normalizeH="0" baseline="0" noProof="0" dirty="0">
                <a:ln>
                  <a:noFill/>
                </a:ln>
                <a:solidFill>
                  <a:srgbClr val="B4388E"/>
                </a:solidFill>
                <a:effectLst/>
                <a:uLnTx/>
                <a:uFillTx/>
                <a:latin typeface="Tw Cen MT" panose="020F0502020204030204"/>
                <a:ea typeface="+mn-ea"/>
                <a:cs typeface="+mn-cs"/>
              </a:rPr>
              <a:t>Less deaths and grief for lost lives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100" b="0" i="0" u="none" strike="noStrike" kern="1200" cap="none" spc="0" normalizeH="0" baseline="0" noProof="0" dirty="0">
                <a:ln>
                  <a:noFill/>
                </a:ln>
                <a:solidFill>
                  <a:srgbClr val="B4388E"/>
                </a:solidFill>
                <a:effectLst/>
                <a:uLnTx/>
                <a:uFillTx/>
                <a:latin typeface="Tw Cen MT" panose="020F0502020204030204"/>
                <a:ea typeface="+mn-ea"/>
                <a:cs typeface="+mn-cs"/>
              </a:rPr>
              <a:t>Availability of resources and less poverty</a:t>
            </a:r>
          </a:p>
        </p:txBody>
      </p:sp>
      <p:sp>
        <p:nvSpPr>
          <p:cNvPr id="10" name="CuadroTexto 9">
            <a:extLst>
              <a:ext uri="{FF2B5EF4-FFF2-40B4-BE49-F238E27FC236}">
                <a16:creationId xmlns:a16="http://schemas.microsoft.com/office/drawing/2014/main" id="{60176E37-C78F-4A37-AE2F-1AEDF295CF4D}"/>
              </a:ext>
            </a:extLst>
          </p:cNvPr>
          <p:cNvSpPr txBox="1"/>
          <p:nvPr/>
        </p:nvSpPr>
        <p:spPr>
          <a:xfrm>
            <a:off x="279314" y="1418084"/>
            <a:ext cx="11515120" cy="156966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B4388E"/>
                </a:solidFill>
                <a:effectLst/>
                <a:uLnTx/>
                <a:uFillTx/>
                <a:latin typeface="Tw Cen MT" panose="020F0502020204030204"/>
                <a:ea typeface="+mn-ea"/>
                <a:cs typeface="+mn-cs"/>
              </a:rPr>
              <a:t>NOW has come the time to </a:t>
            </a:r>
            <a:r>
              <a:rPr kumimoji="0" lang="en-US" sz="3200" b="1" i="0" u="none" strike="noStrike" kern="1200" cap="none" spc="0" normalizeH="0" baseline="0" noProof="0" dirty="0">
                <a:ln>
                  <a:noFill/>
                </a:ln>
                <a:solidFill>
                  <a:srgbClr val="B4388E"/>
                </a:solidFill>
                <a:effectLst/>
                <a:uLnTx/>
                <a:uFillTx/>
                <a:latin typeface="Tw Cen MT" panose="020F0502020204030204"/>
                <a:ea typeface="+mn-ea"/>
                <a:cs typeface="+mn-cs"/>
              </a:rPr>
              <a:t>cooperate, share resources, experiences and learnings from everyone.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3200" b="0" i="0" u="none" strike="noStrike" kern="1200" cap="none" spc="0" normalizeH="0" baseline="0" noProof="0" dirty="0">
              <a:ln>
                <a:noFill/>
              </a:ln>
              <a:solidFill>
                <a:srgbClr val="B4388E"/>
              </a:solidFill>
              <a:effectLst/>
              <a:uLnTx/>
              <a:uFillTx/>
              <a:latin typeface="Tw Cen MT" panose="020F0502020204030204"/>
              <a:ea typeface="+mn-ea"/>
              <a:cs typeface="+mn-cs"/>
            </a:endParaRPr>
          </a:p>
        </p:txBody>
      </p:sp>
      <p:pic>
        <p:nvPicPr>
          <p:cNvPr id="11" name="Logo">
            <a:extLst>
              <a:ext uri="{FF2B5EF4-FFF2-40B4-BE49-F238E27FC236}">
                <a16:creationId xmlns:a16="http://schemas.microsoft.com/office/drawing/2014/main" id="{8A7F369B-12D4-4E03-A65E-166DF42F7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8100" y="14027"/>
            <a:ext cx="1080000" cy="1057632"/>
          </a:xfrm>
          <a:prstGeom prst="rect">
            <a:avLst/>
          </a:prstGeom>
        </p:spPr>
      </p:pic>
    </p:spTree>
    <p:extLst>
      <p:ext uri="{BB962C8B-B14F-4D97-AF65-F5344CB8AC3E}">
        <p14:creationId xmlns:p14="http://schemas.microsoft.com/office/powerpoint/2010/main" val="1827981007"/>
      </p:ext>
    </p:extLst>
  </p:cSld>
  <p:clrMapOvr>
    <a:masterClrMapping/>
  </p:clrMapOvr>
  <mc:AlternateContent xmlns:mc="http://schemas.openxmlformats.org/markup-compatibility/2006" xmlns:p14="http://schemas.microsoft.com/office/powerpoint/2010/main">
    <mc:Choice Requires="p14">
      <p:transition spd="slow" p14:dur="2000" advTm="15445"/>
    </mc:Choice>
    <mc:Fallback xmlns="">
      <p:transition spd="slow" advTm="1544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517481-439D-C74C-9EB5-C4AD326B7DA1}"/>
              </a:ext>
            </a:extLst>
          </p:cNvPr>
          <p:cNvSpPr>
            <a:spLocks noGrp="1"/>
          </p:cNvSpPr>
          <p:nvPr>
            <p:ph type="ctrTitle"/>
          </p:nvPr>
        </p:nvSpPr>
        <p:spPr>
          <a:xfrm>
            <a:off x="463826" y="126084"/>
            <a:ext cx="10983345" cy="358010"/>
          </a:xfrm>
        </p:spPr>
        <p:txBody>
          <a:bodyPr anchor="ctr">
            <a:normAutofit fontScale="90000"/>
          </a:bodyPr>
          <a:lstStyle/>
          <a:p>
            <a:pPr algn="ctr">
              <a:lnSpc>
                <a:spcPct val="80000"/>
              </a:lnSpc>
            </a:pPr>
            <a:r>
              <a:rPr lang="en-GB" sz="4000" b="1" dirty="0">
                <a:solidFill>
                  <a:schemeClr val="tx1">
                    <a:lumMod val="75000"/>
                    <a:lumOff val="25000"/>
                  </a:schemeClr>
                </a:solidFill>
              </a:rPr>
              <a:t>Population risk stratification and intervention protocols</a:t>
            </a:r>
          </a:p>
        </p:txBody>
      </p:sp>
      <p:sp>
        <p:nvSpPr>
          <p:cNvPr id="6" name="Rectángulo redondeado 5">
            <a:extLst>
              <a:ext uri="{FF2B5EF4-FFF2-40B4-BE49-F238E27FC236}">
                <a16:creationId xmlns:a16="http://schemas.microsoft.com/office/drawing/2014/main" id="{262D5B28-92A0-4A46-84DC-AA308B8E1DFB}"/>
              </a:ext>
            </a:extLst>
          </p:cNvPr>
          <p:cNvSpPr/>
          <p:nvPr/>
        </p:nvSpPr>
        <p:spPr>
          <a:xfrm>
            <a:off x="2954173" y="4013288"/>
            <a:ext cx="1634634" cy="2233995"/>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FFFFFF"/>
                </a:solidFill>
                <a:effectLst/>
                <a:uLnTx/>
                <a:uFillTx/>
                <a:latin typeface="Tw Cen MT" panose="020F0502020204030204"/>
                <a:ea typeface="+mn-ea"/>
                <a:cs typeface="+mn-cs"/>
              </a:rPr>
              <a:t>Risk Management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Type: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Covid19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Fires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Floods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Economy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a:t>
            </a:r>
          </a:p>
        </p:txBody>
      </p:sp>
      <p:sp>
        <p:nvSpPr>
          <p:cNvPr id="8" name="Rectángulo redondeado 7">
            <a:extLst>
              <a:ext uri="{FF2B5EF4-FFF2-40B4-BE49-F238E27FC236}">
                <a16:creationId xmlns:a16="http://schemas.microsoft.com/office/drawing/2014/main" id="{25BCE75A-15AC-F24E-8ADC-591EC852F7F6}"/>
              </a:ext>
            </a:extLst>
          </p:cNvPr>
          <p:cNvSpPr/>
          <p:nvPr/>
        </p:nvSpPr>
        <p:spPr>
          <a:xfrm>
            <a:off x="2680368" y="710091"/>
            <a:ext cx="2362682" cy="2589904"/>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Prediction Model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Tw Cen MT" panose="020F0502020204030204"/>
                <a:ea typeface="+mn-ea"/>
                <a:cs typeface="+mn-cs"/>
              </a:rPr>
              <a:t>Covid19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Age&gt;60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nursing homes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Cardiovascular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HBP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COPD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Immunodeficiency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Diabetes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9" name="Rectángulo redondeado 8">
            <a:extLst>
              <a:ext uri="{FF2B5EF4-FFF2-40B4-BE49-F238E27FC236}">
                <a16:creationId xmlns:a16="http://schemas.microsoft.com/office/drawing/2014/main" id="{CABBCAF1-A1CB-E340-8586-E8B8CF12BB69}"/>
              </a:ext>
            </a:extLst>
          </p:cNvPr>
          <p:cNvSpPr/>
          <p:nvPr/>
        </p:nvSpPr>
        <p:spPr>
          <a:xfrm>
            <a:off x="5208374" y="3947258"/>
            <a:ext cx="1372650" cy="2233995"/>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BPM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Protocols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Actions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Covid19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11" name="Flecha derecha 10">
            <a:extLst>
              <a:ext uri="{FF2B5EF4-FFF2-40B4-BE49-F238E27FC236}">
                <a16:creationId xmlns:a16="http://schemas.microsoft.com/office/drawing/2014/main" id="{80B70EF8-CA0A-CE4A-AD63-5962205B7FD4}"/>
              </a:ext>
            </a:extLst>
          </p:cNvPr>
          <p:cNvSpPr/>
          <p:nvPr/>
        </p:nvSpPr>
        <p:spPr>
          <a:xfrm>
            <a:off x="4750148" y="4910790"/>
            <a:ext cx="279698" cy="247426"/>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13" name="Flecha derecha 12">
            <a:extLst>
              <a:ext uri="{FF2B5EF4-FFF2-40B4-BE49-F238E27FC236}">
                <a16:creationId xmlns:a16="http://schemas.microsoft.com/office/drawing/2014/main" id="{4BA21F26-F885-D44E-B638-74F5B2AFBAC9}"/>
              </a:ext>
            </a:extLst>
          </p:cNvPr>
          <p:cNvSpPr/>
          <p:nvPr/>
        </p:nvSpPr>
        <p:spPr>
          <a:xfrm>
            <a:off x="6849049" y="4918830"/>
            <a:ext cx="279698" cy="24742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14" name="Rectángulo redondeado 13">
            <a:extLst>
              <a:ext uri="{FF2B5EF4-FFF2-40B4-BE49-F238E27FC236}">
                <a16:creationId xmlns:a16="http://schemas.microsoft.com/office/drawing/2014/main" id="{EA651A97-1B19-6644-A377-174A91DF87CC}"/>
              </a:ext>
            </a:extLst>
          </p:cNvPr>
          <p:cNvSpPr/>
          <p:nvPr/>
        </p:nvSpPr>
        <p:spPr>
          <a:xfrm>
            <a:off x="189602" y="1710467"/>
            <a:ext cx="2290035" cy="4470786"/>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Heterogenous Data Sources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Healthcare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Open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Socio demographic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Economy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Weather Agency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Social networks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a:t>
            </a:r>
          </a:p>
        </p:txBody>
      </p:sp>
      <p:sp>
        <p:nvSpPr>
          <p:cNvPr id="16" name="Flecha derecha 15">
            <a:extLst>
              <a:ext uri="{FF2B5EF4-FFF2-40B4-BE49-F238E27FC236}">
                <a16:creationId xmlns:a16="http://schemas.microsoft.com/office/drawing/2014/main" id="{B27D6519-36F3-3942-A837-C9914865A2BF}"/>
              </a:ext>
            </a:extLst>
          </p:cNvPr>
          <p:cNvSpPr/>
          <p:nvPr/>
        </p:nvSpPr>
        <p:spPr>
          <a:xfrm>
            <a:off x="2556903" y="4346120"/>
            <a:ext cx="279698" cy="247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17" name="Flecha derecha 16">
            <a:extLst>
              <a:ext uri="{FF2B5EF4-FFF2-40B4-BE49-F238E27FC236}">
                <a16:creationId xmlns:a16="http://schemas.microsoft.com/office/drawing/2014/main" id="{339B524E-BC5E-EB40-A526-54593D6C6427}"/>
              </a:ext>
            </a:extLst>
          </p:cNvPr>
          <p:cNvSpPr/>
          <p:nvPr/>
        </p:nvSpPr>
        <p:spPr>
          <a:xfrm rot="10800000">
            <a:off x="2530735" y="4756108"/>
            <a:ext cx="279698" cy="247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25" name="Flecha abajo 24">
            <a:extLst>
              <a:ext uri="{FF2B5EF4-FFF2-40B4-BE49-F238E27FC236}">
                <a16:creationId xmlns:a16="http://schemas.microsoft.com/office/drawing/2014/main" id="{C70D16B7-C630-6441-A346-BC24ED99B78F}"/>
              </a:ext>
            </a:extLst>
          </p:cNvPr>
          <p:cNvSpPr/>
          <p:nvPr/>
        </p:nvSpPr>
        <p:spPr>
          <a:xfrm rot="10800000">
            <a:off x="3472745" y="3329069"/>
            <a:ext cx="484632" cy="41402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27" name="Rectángulo 26">
            <a:extLst>
              <a:ext uri="{FF2B5EF4-FFF2-40B4-BE49-F238E27FC236}">
                <a16:creationId xmlns:a16="http://schemas.microsoft.com/office/drawing/2014/main" id="{FF40303E-733F-0443-8E5B-C4985F004598}"/>
              </a:ext>
            </a:extLst>
          </p:cNvPr>
          <p:cNvSpPr/>
          <p:nvPr/>
        </p:nvSpPr>
        <p:spPr>
          <a:xfrm>
            <a:off x="5073075" y="505064"/>
            <a:ext cx="2635081"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Pyramid risk stratification</a:t>
            </a:r>
          </a:p>
        </p:txBody>
      </p:sp>
      <p:sp>
        <p:nvSpPr>
          <p:cNvPr id="29" name="Rectángulo redondeado 28">
            <a:extLst>
              <a:ext uri="{FF2B5EF4-FFF2-40B4-BE49-F238E27FC236}">
                <a16:creationId xmlns:a16="http://schemas.microsoft.com/office/drawing/2014/main" id="{D372C4D5-EF99-3B4D-B046-96F680D96B20}"/>
              </a:ext>
            </a:extLst>
          </p:cNvPr>
          <p:cNvSpPr/>
          <p:nvPr/>
        </p:nvSpPr>
        <p:spPr>
          <a:xfrm>
            <a:off x="7200591" y="4141208"/>
            <a:ext cx="1566361" cy="20611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FFFFFF"/>
                </a:solidFill>
                <a:effectLst/>
                <a:uLnTx/>
                <a:uFillTx/>
                <a:latin typeface="Tw Cen MT" panose="020F0502020204030204"/>
                <a:ea typeface="+mn-ea"/>
                <a:cs typeface="+mn-cs"/>
              </a:rPr>
              <a:t>Services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Service1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Service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a:t>
            </a:r>
          </a:p>
        </p:txBody>
      </p:sp>
      <p:sp>
        <p:nvSpPr>
          <p:cNvPr id="32" name="Rectángulo redondeado 31">
            <a:extLst>
              <a:ext uri="{FF2B5EF4-FFF2-40B4-BE49-F238E27FC236}">
                <a16:creationId xmlns:a16="http://schemas.microsoft.com/office/drawing/2014/main" id="{8BE202E8-AF57-134B-AE82-B9C6AB87752E}"/>
              </a:ext>
            </a:extLst>
          </p:cNvPr>
          <p:cNvSpPr/>
          <p:nvPr/>
        </p:nvSpPr>
        <p:spPr>
          <a:xfrm>
            <a:off x="9924020" y="1224289"/>
            <a:ext cx="2210796" cy="4890076"/>
          </a:xfrm>
          <a:prstGeom prst="roundRect">
            <a:avLst/>
          </a:prstGeom>
        </p:spPr>
        <p:style>
          <a:lnRef idx="1">
            <a:schemeClr val="accent4"/>
          </a:lnRef>
          <a:fillRef idx="3">
            <a:schemeClr val="accent4"/>
          </a:fillRef>
          <a:effectRef idx="2">
            <a:schemeClr val="accent4"/>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Governments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Healthcare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112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Police, Fireman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Army</a:t>
            </a:r>
          </a:p>
        </p:txBody>
      </p:sp>
      <p:graphicFrame>
        <p:nvGraphicFramePr>
          <p:cNvPr id="3" name="Diagrama 2">
            <a:extLst>
              <a:ext uri="{FF2B5EF4-FFF2-40B4-BE49-F238E27FC236}">
                <a16:creationId xmlns:a16="http://schemas.microsoft.com/office/drawing/2014/main" id="{99F25F06-D2C5-B14A-98B5-1445A3799C31}"/>
              </a:ext>
            </a:extLst>
          </p:cNvPr>
          <p:cNvGraphicFramePr/>
          <p:nvPr/>
        </p:nvGraphicFramePr>
        <p:xfrm>
          <a:off x="5115776" y="895366"/>
          <a:ext cx="2272236" cy="2465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 name="Rectángulo 37">
            <a:extLst>
              <a:ext uri="{FF2B5EF4-FFF2-40B4-BE49-F238E27FC236}">
                <a16:creationId xmlns:a16="http://schemas.microsoft.com/office/drawing/2014/main" id="{3E082E76-1B9C-594F-8788-996C79FC1EE4}"/>
              </a:ext>
            </a:extLst>
          </p:cNvPr>
          <p:cNvSpPr/>
          <p:nvPr/>
        </p:nvSpPr>
        <p:spPr>
          <a:xfrm>
            <a:off x="3050544" y="3690127"/>
            <a:ext cx="1468480"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Classification</a:t>
            </a:r>
          </a:p>
        </p:txBody>
      </p:sp>
      <p:sp>
        <p:nvSpPr>
          <p:cNvPr id="41" name="Marco 40">
            <a:extLst>
              <a:ext uri="{FF2B5EF4-FFF2-40B4-BE49-F238E27FC236}">
                <a16:creationId xmlns:a16="http://schemas.microsoft.com/office/drawing/2014/main" id="{31234F3A-8E5F-9743-85BF-B822AF4EA14E}"/>
              </a:ext>
            </a:extLst>
          </p:cNvPr>
          <p:cNvSpPr/>
          <p:nvPr/>
        </p:nvSpPr>
        <p:spPr>
          <a:xfrm>
            <a:off x="3233871" y="4807143"/>
            <a:ext cx="1075238" cy="39278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43" name="Flecha derecha 42">
            <a:extLst>
              <a:ext uri="{FF2B5EF4-FFF2-40B4-BE49-F238E27FC236}">
                <a16:creationId xmlns:a16="http://schemas.microsoft.com/office/drawing/2014/main" id="{3B12A672-F454-8D44-81BA-DF571B239457}"/>
              </a:ext>
            </a:extLst>
          </p:cNvPr>
          <p:cNvSpPr/>
          <p:nvPr/>
        </p:nvSpPr>
        <p:spPr>
          <a:xfrm>
            <a:off x="5175529" y="1983078"/>
            <a:ext cx="279698" cy="24742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pic>
        <p:nvPicPr>
          <p:cNvPr id="44" name="Imagen 43" descr="Imagen que contiene dibujo&#10;&#10;Descripción generada automáticamente">
            <a:extLst>
              <a:ext uri="{FF2B5EF4-FFF2-40B4-BE49-F238E27FC236}">
                <a16:creationId xmlns:a16="http://schemas.microsoft.com/office/drawing/2014/main" id="{5B11AEC2-FDFB-1144-8C5C-EEB8E613EE5D}"/>
              </a:ext>
            </a:extLst>
          </p:cNvPr>
          <p:cNvPicPr>
            <a:picLocks noChangeAspect="1"/>
          </p:cNvPicPr>
          <p:nvPr/>
        </p:nvPicPr>
        <p:blipFill>
          <a:blip r:embed="rId8"/>
          <a:stretch>
            <a:fillRect/>
          </a:stretch>
        </p:blipFill>
        <p:spPr>
          <a:xfrm>
            <a:off x="10248773" y="1274761"/>
            <a:ext cx="1724877" cy="635734"/>
          </a:xfrm>
          <a:prstGeom prst="rect">
            <a:avLst/>
          </a:prstGeom>
        </p:spPr>
      </p:pic>
      <p:pic>
        <p:nvPicPr>
          <p:cNvPr id="45" name="Imagen 44" descr="Imagen que contiene computadora&#10;&#10;Descripción generada automáticamente">
            <a:extLst>
              <a:ext uri="{FF2B5EF4-FFF2-40B4-BE49-F238E27FC236}">
                <a16:creationId xmlns:a16="http://schemas.microsoft.com/office/drawing/2014/main" id="{01C3DDE9-8122-8048-A6F9-8353C9376961}"/>
              </a:ext>
            </a:extLst>
          </p:cNvPr>
          <p:cNvPicPr>
            <a:picLocks noChangeAspect="1"/>
          </p:cNvPicPr>
          <p:nvPr/>
        </p:nvPicPr>
        <p:blipFill>
          <a:blip r:embed="rId9"/>
          <a:stretch>
            <a:fillRect/>
          </a:stretch>
        </p:blipFill>
        <p:spPr>
          <a:xfrm>
            <a:off x="10651021" y="1988933"/>
            <a:ext cx="917893" cy="619128"/>
          </a:xfrm>
          <a:prstGeom prst="rect">
            <a:avLst/>
          </a:prstGeom>
        </p:spPr>
      </p:pic>
      <p:pic>
        <p:nvPicPr>
          <p:cNvPr id="46" name="Imagen 45" descr="Imagen que contiene alimentos&#10;&#10;Descripción generada automáticamente">
            <a:extLst>
              <a:ext uri="{FF2B5EF4-FFF2-40B4-BE49-F238E27FC236}">
                <a16:creationId xmlns:a16="http://schemas.microsoft.com/office/drawing/2014/main" id="{6EADEFAA-0E14-FE45-A6AC-9B55A9263EEE}"/>
              </a:ext>
            </a:extLst>
          </p:cNvPr>
          <p:cNvPicPr>
            <a:picLocks noChangeAspect="1"/>
          </p:cNvPicPr>
          <p:nvPr/>
        </p:nvPicPr>
        <p:blipFill>
          <a:blip r:embed="rId10"/>
          <a:stretch>
            <a:fillRect/>
          </a:stretch>
        </p:blipFill>
        <p:spPr>
          <a:xfrm>
            <a:off x="10700345" y="2639372"/>
            <a:ext cx="835509" cy="808701"/>
          </a:xfrm>
          <a:prstGeom prst="rect">
            <a:avLst/>
          </a:prstGeom>
        </p:spPr>
      </p:pic>
      <p:sp>
        <p:nvSpPr>
          <p:cNvPr id="47" name="Flecha derecha 46">
            <a:extLst>
              <a:ext uri="{FF2B5EF4-FFF2-40B4-BE49-F238E27FC236}">
                <a16:creationId xmlns:a16="http://schemas.microsoft.com/office/drawing/2014/main" id="{D2309DB8-21B8-EC4F-9975-FF77E78684F7}"/>
              </a:ext>
            </a:extLst>
          </p:cNvPr>
          <p:cNvSpPr/>
          <p:nvPr/>
        </p:nvSpPr>
        <p:spPr>
          <a:xfrm>
            <a:off x="9165685" y="4978813"/>
            <a:ext cx="279698" cy="24742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53" name="Flecha derecha 52">
            <a:extLst>
              <a:ext uri="{FF2B5EF4-FFF2-40B4-BE49-F238E27FC236}">
                <a16:creationId xmlns:a16="http://schemas.microsoft.com/office/drawing/2014/main" id="{7AB67C96-111E-EB4E-B9D8-DAB7523A8F06}"/>
              </a:ext>
            </a:extLst>
          </p:cNvPr>
          <p:cNvSpPr/>
          <p:nvPr/>
        </p:nvSpPr>
        <p:spPr>
          <a:xfrm rot="10622319">
            <a:off x="9149789" y="4632395"/>
            <a:ext cx="279698" cy="24742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54" name="Rectángulo redondeado 53">
            <a:extLst>
              <a:ext uri="{FF2B5EF4-FFF2-40B4-BE49-F238E27FC236}">
                <a16:creationId xmlns:a16="http://schemas.microsoft.com/office/drawing/2014/main" id="{AA38CB47-2B14-8D4E-94C8-7F24D1B4B24E}"/>
              </a:ext>
            </a:extLst>
          </p:cNvPr>
          <p:cNvSpPr/>
          <p:nvPr/>
        </p:nvSpPr>
        <p:spPr>
          <a:xfrm>
            <a:off x="7521889" y="1152806"/>
            <a:ext cx="1879429" cy="232259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Coordinate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Prioritize Protect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Communicate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Logistics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rPr>
              <a:t>…</a:t>
            </a:r>
          </a:p>
        </p:txBody>
      </p:sp>
      <p:sp>
        <p:nvSpPr>
          <p:cNvPr id="55" name="Flecha derecha 54">
            <a:extLst>
              <a:ext uri="{FF2B5EF4-FFF2-40B4-BE49-F238E27FC236}">
                <a16:creationId xmlns:a16="http://schemas.microsoft.com/office/drawing/2014/main" id="{EDB9B432-FE77-C24C-9D09-E5B8FC3C4BF5}"/>
              </a:ext>
            </a:extLst>
          </p:cNvPr>
          <p:cNvSpPr/>
          <p:nvPr/>
        </p:nvSpPr>
        <p:spPr>
          <a:xfrm>
            <a:off x="9535195" y="2431003"/>
            <a:ext cx="279698" cy="24742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56" name="Flecha derecha 55">
            <a:extLst>
              <a:ext uri="{FF2B5EF4-FFF2-40B4-BE49-F238E27FC236}">
                <a16:creationId xmlns:a16="http://schemas.microsoft.com/office/drawing/2014/main" id="{254F712E-A747-1942-B755-8621FE232099}"/>
              </a:ext>
            </a:extLst>
          </p:cNvPr>
          <p:cNvSpPr/>
          <p:nvPr/>
        </p:nvSpPr>
        <p:spPr>
          <a:xfrm rot="10622319">
            <a:off x="9519299" y="2084585"/>
            <a:ext cx="279698" cy="24742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Tw Cen MT" panose="020F0502020204030204"/>
              <a:ea typeface="+mn-ea"/>
              <a:cs typeface="+mn-cs"/>
            </a:endParaRPr>
          </a:p>
        </p:txBody>
      </p:sp>
      <p:sp>
        <p:nvSpPr>
          <p:cNvPr id="59" name="Marco 58">
            <a:extLst>
              <a:ext uri="{FF2B5EF4-FFF2-40B4-BE49-F238E27FC236}">
                <a16:creationId xmlns:a16="http://schemas.microsoft.com/office/drawing/2014/main" id="{8092A911-875A-F449-B4F4-D9B62CC697E9}"/>
              </a:ext>
            </a:extLst>
          </p:cNvPr>
          <p:cNvSpPr/>
          <p:nvPr/>
        </p:nvSpPr>
        <p:spPr>
          <a:xfrm>
            <a:off x="3324966" y="908689"/>
            <a:ext cx="1075238" cy="31136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60" name="Marco 59">
            <a:extLst>
              <a:ext uri="{FF2B5EF4-FFF2-40B4-BE49-F238E27FC236}">
                <a16:creationId xmlns:a16="http://schemas.microsoft.com/office/drawing/2014/main" id="{105D4C7D-4E14-2C45-AA18-F5D18C84FD1F}"/>
              </a:ext>
            </a:extLst>
          </p:cNvPr>
          <p:cNvSpPr/>
          <p:nvPr/>
        </p:nvSpPr>
        <p:spPr>
          <a:xfrm>
            <a:off x="5374687" y="5042543"/>
            <a:ext cx="1075238" cy="39278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sp>
        <p:nvSpPr>
          <p:cNvPr id="30" name="Rectángulo 29">
            <a:extLst>
              <a:ext uri="{FF2B5EF4-FFF2-40B4-BE49-F238E27FC236}">
                <a16:creationId xmlns:a16="http://schemas.microsoft.com/office/drawing/2014/main" id="{61083FC8-A0EB-FF4C-9A6B-BEC2AA1341DA}"/>
              </a:ext>
            </a:extLst>
          </p:cNvPr>
          <p:cNvSpPr/>
          <p:nvPr/>
        </p:nvSpPr>
        <p:spPr>
          <a:xfrm>
            <a:off x="4922899" y="3576528"/>
            <a:ext cx="1943609"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Automatic Actions</a:t>
            </a:r>
          </a:p>
        </p:txBody>
      </p:sp>
      <p:sp>
        <p:nvSpPr>
          <p:cNvPr id="31" name="Rectángulo 30">
            <a:extLst>
              <a:ext uri="{FF2B5EF4-FFF2-40B4-BE49-F238E27FC236}">
                <a16:creationId xmlns:a16="http://schemas.microsoft.com/office/drawing/2014/main" id="{1DF2E11C-1F49-4A46-8111-BE0304D17E77}"/>
              </a:ext>
            </a:extLst>
          </p:cNvPr>
          <p:cNvSpPr/>
          <p:nvPr/>
        </p:nvSpPr>
        <p:spPr>
          <a:xfrm>
            <a:off x="7089264" y="3743094"/>
            <a:ext cx="1789016"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Communications</a:t>
            </a:r>
          </a:p>
        </p:txBody>
      </p:sp>
      <p:sp>
        <p:nvSpPr>
          <p:cNvPr id="34" name="Rectángulo 33">
            <a:extLst>
              <a:ext uri="{FF2B5EF4-FFF2-40B4-BE49-F238E27FC236}">
                <a16:creationId xmlns:a16="http://schemas.microsoft.com/office/drawing/2014/main" id="{08A114DA-DF72-BC40-A38A-A0BCA1F7C7DB}"/>
              </a:ext>
            </a:extLst>
          </p:cNvPr>
          <p:cNvSpPr/>
          <p:nvPr/>
        </p:nvSpPr>
        <p:spPr>
          <a:xfrm>
            <a:off x="7880635" y="811658"/>
            <a:ext cx="971741"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1" i="0" u="sng" strike="noStrike" kern="1200" cap="none" spc="0" normalizeH="0" baseline="0" noProof="0" dirty="0">
                <a:ln>
                  <a:noFill/>
                </a:ln>
                <a:solidFill>
                  <a:srgbClr val="000000"/>
                </a:solidFill>
                <a:effectLst/>
                <a:uLnTx/>
                <a:uFillTx/>
                <a:latin typeface="Tw Cen MT" panose="020F0502020204030204"/>
                <a:ea typeface="+mn-ea"/>
                <a:cs typeface="+mn-cs"/>
              </a:rPr>
              <a:t>Actions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rPr>
              <a:t>Covid19</a:t>
            </a:r>
          </a:p>
        </p:txBody>
      </p:sp>
      <p:sp>
        <p:nvSpPr>
          <p:cNvPr id="35" name="Marco 34">
            <a:extLst>
              <a:ext uri="{FF2B5EF4-FFF2-40B4-BE49-F238E27FC236}">
                <a16:creationId xmlns:a16="http://schemas.microsoft.com/office/drawing/2014/main" id="{A8192E53-D50A-E147-BFB4-AB33BE91A04D}"/>
              </a:ext>
            </a:extLst>
          </p:cNvPr>
          <p:cNvSpPr/>
          <p:nvPr/>
        </p:nvSpPr>
        <p:spPr>
          <a:xfrm>
            <a:off x="7865775" y="1118143"/>
            <a:ext cx="1075238" cy="31136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Tw Cen MT" panose="020F0502020204030204"/>
              <a:ea typeface="+mn-ea"/>
              <a:cs typeface="+mn-cs"/>
            </a:endParaRPr>
          </a:p>
        </p:txBody>
      </p:sp>
      <p:pic>
        <p:nvPicPr>
          <p:cNvPr id="33" name="Logo">
            <a:extLst>
              <a:ext uri="{FF2B5EF4-FFF2-40B4-BE49-F238E27FC236}">
                <a16:creationId xmlns:a16="http://schemas.microsoft.com/office/drawing/2014/main" id="{C5CBEA7C-7786-46C6-9F96-C6153ECBCB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18100" y="14027"/>
            <a:ext cx="1080000" cy="1057632"/>
          </a:xfrm>
          <a:prstGeom prst="rect">
            <a:avLst/>
          </a:prstGeom>
        </p:spPr>
      </p:pic>
      <p:pic>
        <p:nvPicPr>
          <p:cNvPr id="36" name="Picture 2" descr="iconos de emergencia larga sombra - Descargar Vectores Gratis ...">
            <a:extLst>
              <a:ext uri="{FF2B5EF4-FFF2-40B4-BE49-F238E27FC236}">
                <a16:creationId xmlns:a16="http://schemas.microsoft.com/office/drawing/2014/main" id="{1E55EBF8-A983-466F-8C0C-9DDB653520A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2114" b="3943"/>
          <a:stretch/>
        </p:blipFill>
        <p:spPr bwMode="auto">
          <a:xfrm>
            <a:off x="10510484" y="3560360"/>
            <a:ext cx="1189123" cy="99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01730"/>
      </p:ext>
    </p:extLst>
  </p:cSld>
  <p:clrMapOvr>
    <a:masterClrMapping/>
  </p:clrMapOvr>
  <mc:AlternateContent xmlns:mc="http://schemas.openxmlformats.org/markup-compatibility/2006" xmlns:p14="http://schemas.microsoft.com/office/powerpoint/2010/main">
    <mc:Choice Requires="p14">
      <p:transition spd="slow" p14:dur="2000" advTm="17142"/>
    </mc:Choice>
    <mc:Fallback xmlns="">
      <p:transition spd="slow" advTm="1714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8D53495-526B-4153-A656-B6D4C5927349}"/>
              </a:ext>
            </a:extLst>
          </p:cNvPr>
          <p:cNvSpPr/>
          <p:nvPr/>
        </p:nvSpPr>
        <p:spPr>
          <a:xfrm>
            <a:off x="-63241" y="0"/>
            <a:ext cx="2332382"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3A735DA2-A71F-498A-AFB7-AD431F0A64D9}"/>
              </a:ext>
            </a:extLst>
          </p:cNvPr>
          <p:cNvSpPr txBox="1"/>
          <p:nvPr/>
        </p:nvSpPr>
        <p:spPr>
          <a:xfrm>
            <a:off x="-66528" y="163530"/>
            <a:ext cx="2332383" cy="3108543"/>
          </a:xfrm>
          <a:prstGeom prst="rect">
            <a:avLst/>
          </a:prstGeom>
          <a:noFill/>
        </p:spPr>
        <p:txBody>
          <a:bodyPr wrap="square" rtlCol="0">
            <a:spAutoFit/>
          </a:bodyPr>
          <a:lstStyle/>
          <a:p>
            <a:pPr algn="ctr"/>
            <a:r>
              <a:rPr lang="es-ES" sz="2800" b="1" dirty="0">
                <a:solidFill>
                  <a:schemeClr val="bg1"/>
                </a:solidFill>
              </a:rPr>
              <a:t>#</a:t>
            </a:r>
            <a:r>
              <a:rPr lang="es-ES" sz="2800" b="1" dirty="0" err="1">
                <a:solidFill>
                  <a:schemeClr val="bg1"/>
                </a:solidFill>
              </a:rPr>
              <a:t>EUvsVirus</a:t>
            </a:r>
            <a:r>
              <a:rPr lang="es-ES" sz="2800" b="1" dirty="0">
                <a:solidFill>
                  <a:schemeClr val="bg1"/>
                </a:solidFill>
              </a:rPr>
              <a:t> </a:t>
            </a:r>
          </a:p>
          <a:p>
            <a:pPr algn="ctr"/>
            <a:endParaRPr lang="es-ES" sz="2800" b="1" dirty="0">
              <a:solidFill>
                <a:schemeClr val="bg1"/>
              </a:solidFill>
            </a:endParaRPr>
          </a:p>
          <a:p>
            <a:pPr algn="ctr"/>
            <a:r>
              <a:rPr lang="es-ES" sz="2800" b="1" dirty="0">
                <a:solidFill>
                  <a:schemeClr val="bg1"/>
                </a:solidFill>
              </a:rPr>
              <a:t>PGPVG </a:t>
            </a:r>
          </a:p>
          <a:p>
            <a:pPr algn="ctr"/>
            <a:r>
              <a:rPr lang="es-ES" sz="2800" b="1" dirty="0">
                <a:solidFill>
                  <a:schemeClr val="bg1"/>
                </a:solidFill>
              </a:rPr>
              <a:t>Project</a:t>
            </a:r>
          </a:p>
          <a:p>
            <a:pPr algn="ctr"/>
            <a:endParaRPr lang="es-ES" sz="2800" b="1" dirty="0">
              <a:solidFill>
                <a:schemeClr val="bg1"/>
              </a:solidFill>
            </a:endParaRPr>
          </a:p>
          <a:p>
            <a:pPr algn="ctr"/>
            <a:endParaRPr lang="es-ES" sz="2800" b="1" dirty="0">
              <a:solidFill>
                <a:schemeClr val="bg1"/>
              </a:solidFill>
            </a:endParaRPr>
          </a:p>
          <a:p>
            <a:pPr algn="ctr"/>
            <a:endParaRPr lang="es-ES" sz="2800" b="1" dirty="0">
              <a:solidFill>
                <a:schemeClr val="bg1"/>
              </a:solidFill>
            </a:endParaRPr>
          </a:p>
        </p:txBody>
      </p:sp>
      <p:cxnSp>
        <p:nvCxnSpPr>
          <p:cNvPr id="4" name="Conector recto de flecha 3">
            <a:extLst>
              <a:ext uri="{FF2B5EF4-FFF2-40B4-BE49-F238E27FC236}">
                <a16:creationId xmlns:a16="http://schemas.microsoft.com/office/drawing/2014/main" id="{63869757-7854-4B24-B958-D61BAB11F1BC}"/>
              </a:ext>
            </a:extLst>
          </p:cNvPr>
          <p:cNvCxnSpPr>
            <a:cxnSpLocks/>
          </p:cNvCxnSpPr>
          <p:nvPr/>
        </p:nvCxnSpPr>
        <p:spPr>
          <a:xfrm>
            <a:off x="4158610" y="4925023"/>
            <a:ext cx="539087" cy="209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D2718630-65EE-44E2-9E2F-624B3A0E95D4}"/>
              </a:ext>
            </a:extLst>
          </p:cNvPr>
          <p:cNvCxnSpPr>
            <a:cxnSpLocks/>
          </p:cNvCxnSpPr>
          <p:nvPr/>
        </p:nvCxnSpPr>
        <p:spPr>
          <a:xfrm flipH="1">
            <a:off x="9011478" y="4970011"/>
            <a:ext cx="562593" cy="30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ítulo 1">
            <a:extLst>
              <a:ext uri="{FF2B5EF4-FFF2-40B4-BE49-F238E27FC236}">
                <a16:creationId xmlns:a16="http://schemas.microsoft.com/office/drawing/2014/main" id="{6809A061-29D9-4FFF-AF5B-7E9B3FA8196F}"/>
              </a:ext>
            </a:extLst>
          </p:cNvPr>
          <p:cNvSpPr txBox="1">
            <a:spLocks/>
          </p:cNvSpPr>
          <p:nvPr/>
        </p:nvSpPr>
        <p:spPr>
          <a:xfrm>
            <a:off x="3048000" y="1519238"/>
            <a:ext cx="9144000" cy="2387600"/>
          </a:xfrm>
          <a:prstGeom prst="rect">
            <a:avLst/>
          </a:prstGeom>
        </p:spPr>
        <p:txBody>
          <a:bodyPr/>
          <a:lstStyle>
            <a:lvl1pPr algn="l" defTabSz="914400" rtl="0" eaLnBrk="1" latinLnBrk="0" hangingPunct="1">
              <a:lnSpc>
                <a:spcPct val="80000"/>
              </a:lnSpc>
              <a:spcBef>
                <a:spcPct val="0"/>
              </a:spcBef>
              <a:buNone/>
              <a:defRPr sz="5400" i="0" kern="1200" spc="-50" baseline="0">
                <a:solidFill>
                  <a:schemeClr val="tx1">
                    <a:lumMod val="75000"/>
                    <a:lumOff val="25000"/>
                  </a:schemeClr>
                </a:solidFill>
                <a:latin typeface="+mj-lt"/>
                <a:ea typeface="+mj-ea"/>
                <a:cs typeface="+mj-cs"/>
              </a:defRPr>
            </a:lvl1pPr>
          </a:lstStyle>
          <a:p>
            <a:pPr>
              <a:lnSpc>
                <a:spcPts val="1802"/>
              </a:lnSpc>
            </a:pPr>
            <a:r>
              <a:rPr lang="en-US">
                <a:solidFill>
                  <a:srgbClr val="FFFFFF">
                    <a:alpha val="100000"/>
                  </a:srgbClr>
                </a:solidFill>
                <a:latin typeface="Archivo Black"/>
              </a:rPr>
              <a:t>PLATAFORMA DE GESTIÓN </a:t>
            </a:r>
            <a:br>
              <a:rPr lang="en-US">
                <a:solidFill>
                  <a:srgbClr val="FFFFFF">
                    <a:alpha val="100000"/>
                  </a:srgbClr>
                </a:solidFill>
                <a:latin typeface="Archivo Black"/>
              </a:rPr>
            </a:br>
            <a:r>
              <a:rPr lang="en-US">
                <a:solidFill>
                  <a:srgbClr val="FFFFFF">
                    <a:alpha val="100000"/>
                  </a:srgbClr>
                </a:solidFill>
                <a:latin typeface="Archivo Black"/>
              </a:rPr>
              <a:t>DE POBLACIONES DE RIESGO</a:t>
            </a:r>
            <a:br>
              <a:rPr lang="en-US">
                <a:solidFill>
                  <a:srgbClr val="FFFFFF">
                    <a:alpha val="100000"/>
                  </a:srgbClr>
                </a:solidFill>
                <a:latin typeface="Archivo Black"/>
              </a:rPr>
            </a:br>
            <a:endParaRPr lang="es-ES" dirty="0">
              <a:solidFill>
                <a:srgbClr val="FF0000"/>
              </a:solidFill>
            </a:endParaRPr>
          </a:p>
        </p:txBody>
      </p:sp>
      <p:sp>
        <p:nvSpPr>
          <p:cNvPr id="7" name="Rectángulo 6">
            <a:extLst>
              <a:ext uri="{FF2B5EF4-FFF2-40B4-BE49-F238E27FC236}">
                <a16:creationId xmlns:a16="http://schemas.microsoft.com/office/drawing/2014/main" id="{0B197D12-38E7-4805-85CF-D37C32B55939}"/>
              </a:ext>
            </a:extLst>
          </p:cNvPr>
          <p:cNvSpPr/>
          <p:nvPr/>
        </p:nvSpPr>
        <p:spPr>
          <a:xfrm>
            <a:off x="3048000" y="3152001"/>
            <a:ext cx="6096000" cy="553998"/>
          </a:xfrm>
          <a:prstGeom prst="rect">
            <a:avLst/>
          </a:prstGeom>
        </p:spPr>
        <p:txBody>
          <a:bodyPr>
            <a:spAutoFit/>
          </a:bodyPr>
          <a:lstStyle/>
          <a:p>
            <a:pPr>
              <a:lnSpc>
                <a:spcPts val="1802"/>
              </a:lnSpc>
            </a:pPr>
            <a:r>
              <a:rPr lang="en-US" dirty="0">
                <a:solidFill>
                  <a:srgbClr val="FFFFFF">
                    <a:alpha val="100000"/>
                  </a:srgbClr>
                </a:solidFill>
                <a:latin typeface="Archivo Black"/>
              </a:rPr>
              <a:t>PLATAFORMA DE GESTIÓN </a:t>
            </a:r>
          </a:p>
          <a:p>
            <a:pPr>
              <a:lnSpc>
                <a:spcPts val="1802"/>
              </a:lnSpc>
            </a:pPr>
            <a:r>
              <a:rPr lang="en-US" dirty="0">
                <a:solidFill>
                  <a:srgbClr val="FFFFFF">
                    <a:alpha val="100000"/>
                  </a:srgbClr>
                </a:solidFill>
                <a:latin typeface="Archivo Black"/>
              </a:rPr>
              <a:t>DE POBLACIONES DE RIESGO</a:t>
            </a:r>
          </a:p>
        </p:txBody>
      </p:sp>
      <p:pic>
        <p:nvPicPr>
          <p:cNvPr id="8" name="Imagen 7">
            <a:extLst>
              <a:ext uri="{FF2B5EF4-FFF2-40B4-BE49-F238E27FC236}">
                <a16:creationId xmlns:a16="http://schemas.microsoft.com/office/drawing/2014/main" id="{C16C5BC5-3067-4BE7-814A-5552106734BA}"/>
              </a:ext>
            </a:extLst>
          </p:cNvPr>
          <p:cNvPicPr>
            <a:picLocks noChangeAspect="1"/>
          </p:cNvPicPr>
          <p:nvPr/>
        </p:nvPicPr>
        <p:blipFill rotWithShape="1">
          <a:blip r:embed="rId2"/>
          <a:srcRect l="8706"/>
          <a:stretch/>
        </p:blipFill>
        <p:spPr>
          <a:xfrm>
            <a:off x="2472825" y="1581575"/>
            <a:ext cx="4357580" cy="3286267"/>
          </a:xfrm>
          <a:prstGeom prst="rect">
            <a:avLst/>
          </a:prstGeom>
        </p:spPr>
      </p:pic>
      <p:pic>
        <p:nvPicPr>
          <p:cNvPr id="9" name="Imagen 8">
            <a:extLst>
              <a:ext uri="{FF2B5EF4-FFF2-40B4-BE49-F238E27FC236}">
                <a16:creationId xmlns:a16="http://schemas.microsoft.com/office/drawing/2014/main" id="{05DBE5B1-6FC6-4818-9BCE-B0CE1A74636D}"/>
              </a:ext>
            </a:extLst>
          </p:cNvPr>
          <p:cNvPicPr>
            <a:picLocks noChangeAspect="1"/>
          </p:cNvPicPr>
          <p:nvPr/>
        </p:nvPicPr>
        <p:blipFill>
          <a:blip r:embed="rId3"/>
          <a:stretch>
            <a:fillRect/>
          </a:stretch>
        </p:blipFill>
        <p:spPr>
          <a:xfrm>
            <a:off x="6903387" y="1538091"/>
            <a:ext cx="4967300" cy="3182672"/>
          </a:xfrm>
          <a:prstGeom prst="rect">
            <a:avLst/>
          </a:prstGeom>
        </p:spPr>
      </p:pic>
      <p:sp>
        <p:nvSpPr>
          <p:cNvPr id="10" name="Rectángulo redondeado 8">
            <a:extLst>
              <a:ext uri="{FF2B5EF4-FFF2-40B4-BE49-F238E27FC236}">
                <a16:creationId xmlns:a16="http://schemas.microsoft.com/office/drawing/2014/main" id="{D6C87A67-1549-4D73-8735-CFD7DE9186FF}"/>
              </a:ext>
            </a:extLst>
          </p:cNvPr>
          <p:cNvSpPr/>
          <p:nvPr/>
        </p:nvSpPr>
        <p:spPr>
          <a:xfrm>
            <a:off x="2564989" y="278860"/>
            <a:ext cx="4265416" cy="103611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US" sz="1400" dirty="0"/>
              <a:t>The Kaiser population model for the provision of services at the most cost-effective level of care to improve population health.</a:t>
            </a:r>
          </a:p>
          <a:p>
            <a:pPr algn="just"/>
            <a:endParaRPr lang="en-US" sz="1400" dirty="0"/>
          </a:p>
        </p:txBody>
      </p:sp>
      <p:sp>
        <p:nvSpPr>
          <p:cNvPr id="11" name="Rectángulo redondeado 9">
            <a:extLst>
              <a:ext uri="{FF2B5EF4-FFF2-40B4-BE49-F238E27FC236}">
                <a16:creationId xmlns:a16="http://schemas.microsoft.com/office/drawing/2014/main" id="{4CF09BA5-9C7B-4AED-9855-BB14A6B9D861}"/>
              </a:ext>
            </a:extLst>
          </p:cNvPr>
          <p:cNvSpPr/>
          <p:nvPr/>
        </p:nvSpPr>
        <p:spPr>
          <a:xfrm>
            <a:off x="7439511" y="247494"/>
            <a:ext cx="3895052" cy="9941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US" sz="1400" dirty="0"/>
              <a:t>The King’s Fund recently examined in a recent report, people´ trends in spending on social services for elderly </a:t>
            </a:r>
            <a:r>
              <a:rPr lang="en-US" sz="1400" dirty="0" err="1"/>
              <a:t>perssons</a:t>
            </a:r>
            <a:endParaRPr lang="es-ES" sz="1400" dirty="0"/>
          </a:p>
        </p:txBody>
      </p:sp>
      <p:sp>
        <p:nvSpPr>
          <p:cNvPr id="12" name="Rectángulo 11">
            <a:extLst>
              <a:ext uri="{FF2B5EF4-FFF2-40B4-BE49-F238E27FC236}">
                <a16:creationId xmlns:a16="http://schemas.microsoft.com/office/drawing/2014/main" id="{E587D3C4-3AF6-47BA-9C2C-9A558EB962D2}"/>
              </a:ext>
            </a:extLst>
          </p:cNvPr>
          <p:cNvSpPr/>
          <p:nvPr/>
        </p:nvSpPr>
        <p:spPr>
          <a:xfrm rot="10800000" flipV="1">
            <a:off x="0" y="2988157"/>
            <a:ext cx="2272427" cy="2923877"/>
          </a:xfrm>
          <a:prstGeom prst="rect">
            <a:avLst/>
          </a:prstGeom>
        </p:spPr>
        <p:txBody>
          <a:bodyPr wrap="square">
            <a:spAutoFit/>
          </a:bodyPr>
          <a:lstStyle/>
          <a:p>
            <a:pPr algn="ctr"/>
            <a:r>
              <a:rPr lang="en-GB" sz="2000" dirty="0">
                <a:solidFill>
                  <a:schemeClr val="bg1"/>
                </a:solidFill>
              </a:rPr>
              <a:t>1st challenge:</a:t>
            </a:r>
          </a:p>
          <a:p>
            <a:pPr algn="ctr"/>
            <a:r>
              <a:rPr lang="en-GB" sz="2000" dirty="0">
                <a:solidFill>
                  <a:schemeClr val="bg1"/>
                </a:solidFill>
              </a:rPr>
              <a:t>Integrated solution as Support on Crisis Situation  considering: </a:t>
            </a:r>
          </a:p>
          <a:p>
            <a:pPr algn="ctr"/>
            <a:endParaRPr lang="en-GB" sz="2000" dirty="0">
              <a:solidFill>
                <a:schemeClr val="bg1"/>
              </a:solidFill>
            </a:endParaRPr>
          </a:p>
          <a:p>
            <a:pPr algn="ctr"/>
            <a:r>
              <a:rPr lang="en-US" sz="1600" i="1" dirty="0">
                <a:solidFill>
                  <a:schemeClr val="bg1"/>
                </a:solidFill>
              </a:rPr>
              <a:t>Care Strategy for Patients with Chronic Diseases in the Community of Madrid</a:t>
            </a:r>
          </a:p>
          <a:p>
            <a:pPr algn="ctr"/>
            <a:endParaRPr lang="en-US" sz="1600" i="1" dirty="0" err="1">
              <a:solidFill>
                <a:schemeClr val="bg1"/>
              </a:solidFill>
            </a:endParaRPr>
          </a:p>
        </p:txBody>
      </p:sp>
      <p:sp>
        <p:nvSpPr>
          <p:cNvPr id="13" name="Rectángulo redondeado 11">
            <a:extLst>
              <a:ext uri="{FF2B5EF4-FFF2-40B4-BE49-F238E27FC236}">
                <a16:creationId xmlns:a16="http://schemas.microsoft.com/office/drawing/2014/main" id="{348AE3DF-80BF-4CB4-8310-4F5509013676}"/>
              </a:ext>
            </a:extLst>
          </p:cNvPr>
          <p:cNvSpPr/>
          <p:nvPr/>
        </p:nvSpPr>
        <p:spPr>
          <a:xfrm>
            <a:off x="2728429" y="5411195"/>
            <a:ext cx="8606134" cy="636942"/>
          </a:xfrm>
          <a:prstGeom prst="roundRect">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ES" dirty="0"/>
          </a:p>
          <a:p>
            <a:pPr algn="ctr"/>
            <a:r>
              <a:rPr lang="en-US" dirty="0"/>
              <a:t>Put the platform at the service of institutions which work with risk patients:</a:t>
            </a:r>
          </a:p>
          <a:p>
            <a:pPr algn="ctr"/>
            <a:r>
              <a:rPr lang="en-US" dirty="0"/>
              <a:t> First level of care, Socio-health care, Dependency care</a:t>
            </a:r>
          </a:p>
        </p:txBody>
      </p:sp>
    </p:spTree>
    <p:extLst>
      <p:ext uri="{BB962C8B-B14F-4D97-AF65-F5344CB8AC3E}">
        <p14:creationId xmlns:p14="http://schemas.microsoft.com/office/powerpoint/2010/main" val="408016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1805BC1-C6E2-4E9E-AC44-981D4CDE1E27}"/>
              </a:ext>
            </a:extLst>
          </p:cNvPr>
          <p:cNvSpPr/>
          <p:nvPr/>
        </p:nvSpPr>
        <p:spPr>
          <a:xfrm>
            <a:off x="-63241" y="0"/>
            <a:ext cx="2332382"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056AE5D0-52D0-4AAE-88A2-30B166C96B5D}"/>
              </a:ext>
            </a:extLst>
          </p:cNvPr>
          <p:cNvSpPr txBox="1"/>
          <p:nvPr/>
        </p:nvSpPr>
        <p:spPr>
          <a:xfrm>
            <a:off x="-66528" y="163530"/>
            <a:ext cx="2332383" cy="3108543"/>
          </a:xfrm>
          <a:prstGeom prst="rect">
            <a:avLst/>
          </a:prstGeom>
          <a:noFill/>
        </p:spPr>
        <p:txBody>
          <a:bodyPr wrap="square" rtlCol="0">
            <a:spAutoFit/>
          </a:bodyPr>
          <a:lstStyle/>
          <a:p>
            <a:pPr algn="ctr"/>
            <a:r>
              <a:rPr lang="es-ES" sz="2800" b="1" dirty="0">
                <a:solidFill>
                  <a:schemeClr val="bg1"/>
                </a:solidFill>
              </a:rPr>
              <a:t>#</a:t>
            </a:r>
            <a:r>
              <a:rPr lang="es-ES" sz="2800" b="1" dirty="0" err="1">
                <a:solidFill>
                  <a:schemeClr val="bg1"/>
                </a:solidFill>
              </a:rPr>
              <a:t>EUvsVirus</a:t>
            </a:r>
            <a:r>
              <a:rPr lang="es-ES" sz="2800" b="1" dirty="0">
                <a:solidFill>
                  <a:schemeClr val="bg1"/>
                </a:solidFill>
              </a:rPr>
              <a:t> </a:t>
            </a:r>
          </a:p>
          <a:p>
            <a:pPr algn="ctr"/>
            <a:endParaRPr lang="es-ES" sz="2800" b="1" dirty="0">
              <a:solidFill>
                <a:schemeClr val="bg1"/>
              </a:solidFill>
            </a:endParaRPr>
          </a:p>
          <a:p>
            <a:pPr algn="ctr"/>
            <a:r>
              <a:rPr lang="es-ES" sz="2800" b="1" dirty="0">
                <a:solidFill>
                  <a:schemeClr val="bg1"/>
                </a:solidFill>
              </a:rPr>
              <a:t>PGPVG </a:t>
            </a:r>
          </a:p>
          <a:p>
            <a:pPr algn="ctr"/>
            <a:r>
              <a:rPr lang="es-ES" sz="2800" b="1" dirty="0">
                <a:solidFill>
                  <a:schemeClr val="bg1"/>
                </a:solidFill>
              </a:rPr>
              <a:t>Project</a:t>
            </a:r>
          </a:p>
          <a:p>
            <a:pPr algn="ctr"/>
            <a:endParaRPr lang="es-ES" sz="2800" b="1" dirty="0">
              <a:solidFill>
                <a:schemeClr val="bg1"/>
              </a:solidFill>
            </a:endParaRPr>
          </a:p>
          <a:p>
            <a:pPr algn="ctr"/>
            <a:endParaRPr lang="es-ES" sz="2800" b="1" dirty="0">
              <a:solidFill>
                <a:schemeClr val="bg1"/>
              </a:solidFill>
            </a:endParaRPr>
          </a:p>
          <a:p>
            <a:pPr algn="ctr"/>
            <a:endParaRPr lang="es-ES" sz="2800" b="1" dirty="0">
              <a:solidFill>
                <a:schemeClr val="bg1"/>
              </a:solidFill>
            </a:endParaRPr>
          </a:p>
        </p:txBody>
      </p:sp>
      <p:sp>
        <p:nvSpPr>
          <p:cNvPr id="4" name="Rectángulo 3">
            <a:extLst>
              <a:ext uri="{FF2B5EF4-FFF2-40B4-BE49-F238E27FC236}">
                <a16:creationId xmlns:a16="http://schemas.microsoft.com/office/drawing/2014/main" id="{D8030C4D-12E7-4CC6-8F27-4C49B64185E7}"/>
              </a:ext>
            </a:extLst>
          </p:cNvPr>
          <p:cNvSpPr/>
          <p:nvPr/>
        </p:nvSpPr>
        <p:spPr>
          <a:xfrm rot="10800000" flipV="1">
            <a:off x="0" y="2988158"/>
            <a:ext cx="2272427" cy="2923877"/>
          </a:xfrm>
          <a:prstGeom prst="rect">
            <a:avLst/>
          </a:prstGeom>
        </p:spPr>
        <p:txBody>
          <a:bodyPr wrap="square">
            <a:spAutoFit/>
          </a:bodyPr>
          <a:lstStyle/>
          <a:p>
            <a:pPr algn="ctr"/>
            <a:r>
              <a:rPr lang="en-GB" sz="2000">
                <a:solidFill>
                  <a:schemeClr val="bg1"/>
                </a:solidFill>
              </a:rPr>
              <a:t>2st challenge:</a:t>
            </a:r>
          </a:p>
          <a:p>
            <a:pPr algn="ctr"/>
            <a:r>
              <a:rPr lang="en-GB" sz="2000">
                <a:solidFill>
                  <a:schemeClr val="bg1"/>
                </a:solidFill>
              </a:rPr>
              <a:t>Integrated solution as Support on Crisis Situation  considering: </a:t>
            </a:r>
          </a:p>
          <a:p>
            <a:pPr algn="ctr"/>
            <a:endParaRPr lang="en-GB" sz="2000">
              <a:solidFill>
                <a:schemeClr val="bg1"/>
              </a:solidFill>
            </a:endParaRPr>
          </a:p>
          <a:p>
            <a:pPr algn="ctr"/>
            <a:r>
              <a:rPr lang="en-GB" sz="1600" i="1">
                <a:solidFill>
                  <a:schemeClr val="bg1"/>
                </a:solidFill>
              </a:rPr>
              <a:t>Madrid Community existing tolos and specific requirements to follow up the riks patients</a:t>
            </a:r>
          </a:p>
        </p:txBody>
      </p:sp>
      <p:grpSp>
        <p:nvGrpSpPr>
          <p:cNvPr id="5" name="Grupo 4">
            <a:extLst>
              <a:ext uri="{FF2B5EF4-FFF2-40B4-BE49-F238E27FC236}">
                <a16:creationId xmlns:a16="http://schemas.microsoft.com/office/drawing/2014/main" id="{3E76EC7E-F114-48E7-A97C-A58F4A6FB84C}"/>
              </a:ext>
            </a:extLst>
          </p:cNvPr>
          <p:cNvGrpSpPr/>
          <p:nvPr/>
        </p:nvGrpSpPr>
        <p:grpSpPr>
          <a:xfrm>
            <a:off x="2571112" y="104626"/>
            <a:ext cx="9304804" cy="5643149"/>
            <a:chOff x="1182107" y="870258"/>
            <a:chExt cx="8918016" cy="5849689"/>
          </a:xfrm>
        </p:grpSpPr>
        <p:pic>
          <p:nvPicPr>
            <p:cNvPr id="6" name="Imagen 5">
              <a:extLst>
                <a:ext uri="{FF2B5EF4-FFF2-40B4-BE49-F238E27FC236}">
                  <a16:creationId xmlns:a16="http://schemas.microsoft.com/office/drawing/2014/main" id="{28583160-2E23-49E6-AFD1-F8A63B80A153}"/>
                </a:ext>
              </a:extLst>
            </p:cNvPr>
            <p:cNvPicPr>
              <a:picLocks noChangeAspect="1"/>
            </p:cNvPicPr>
            <p:nvPr/>
          </p:nvPicPr>
          <p:blipFill>
            <a:blip r:embed="rId2"/>
            <a:stretch>
              <a:fillRect/>
            </a:stretch>
          </p:blipFill>
          <p:spPr>
            <a:xfrm>
              <a:off x="1850139" y="870258"/>
              <a:ext cx="8249984" cy="5849689"/>
            </a:xfrm>
            <a:prstGeom prst="rect">
              <a:avLst/>
            </a:prstGeom>
          </p:spPr>
        </p:pic>
        <p:sp>
          <p:nvSpPr>
            <p:cNvPr id="7" name="Flecha derecha 7">
              <a:extLst>
                <a:ext uri="{FF2B5EF4-FFF2-40B4-BE49-F238E27FC236}">
                  <a16:creationId xmlns:a16="http://schemas.microsoft.com/office/drawing/2014/main" id="{44EF1EE0-AB51-412F-8937-2E20F0199B8D}"/>
                </a:ext>
              </a:extLst>
            </p:cNvPr>
            <p:cNvSpPr/>
            <p:nvPr/>
          </p:nvSpPr>
          <p:spPr>
            <a:xfrm>
              <a:off x="1182107" y="4468844"/>
              <a:ext cx="978408" cy="31634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lecha derecha 8">
              <a:extLst>
                <a:ext uri="{FF2B5EF4-FFF2-40B4-BE49-F238E27FC236}">
                  <a16:creationId xmlns:a16="http://schemas.microsoft.com/office/drawing/2014/main" id="{906EA88B-FE54-4CB3-8B44-586B7F9FE860}"/>
                </a:ext>
              </a:extLst>
            </p:cNvPr>
            <p:cNvSpPr/>
            <p:nvPr/>
          </p:nvSpPr>
          <p:spPr>
            <a:xfrm>
              <a:off x="1182107" y="6094916"/>
              <a:ext cx="978408" cy="31634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derecha 10">
              <a:extLst>
                <a:ext uri="{FF2B5EF4-FFF2-40B4-BE49-F238E27FC236}">
                  <a16:creationId xmlns:a16="http://schemas.microsoft.com/office/drawing/2014/main" id="{D6CCBE93-30E4-4E80-AEDF-8A12566F2E4B}"/>
                </a:ext>
              </a:extLst>
            </p:cNvPr>
            <p:cNvSpPr/>
            <p:nvPr/>
          </p:nvSpPr>
          <p:spPr>
            <a:xfrm>
              <a:off x="1182107" y="4785184"/>
              <a:ext cx="978408" cy="31634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derecha 11">
              <a:extLst>
                <a:ext uri="{FF2B5EF4-FFF2-40B4-BE49-F238E27FC236}">
                  <a16:creationId xmlns:a16="http://schemas.microsoft.com/office/drawing/2014/main" id="{C91BB43B-D755-4DBE-96DB-32271839E69D}"/>
                </a:ext>
              </a:extLst>
            </p:cNvPr>
            <p:cNvSpPr/>
            <p:nvPr/>
          </p:nvSpPr>
          <p:spPr>
            <a:xfrm>
              <a:off x="1182107" y="6297230"/>
              <a:ext cx="978408" cy="31634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derecha 12">
              <a:extLst>
                <a:ext uri="{FF2B5EF4-FFF2-40B4-BE49-F238E27FC236}">
                  <a16:creationId xmlns:a16="http://schemas.microsoft.com/office/drawing/2014/main" id="{B1FA1E2F-EB83-4EDF-83A6-587E0AE2D8C0}"/>
                </a:ext>
              </a:extLst>
            </p:cNvPr>
            <p:cNvSpPr/>
            <p:nvPr/>
          </p:nvSpPr>
          <p:spPr>
            <a:xfrm>
              <a:off x="1182107" y="5756504"/>
              <a:ext cx="978408" cy="31634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a:extLst>
                <a:ext uri="{FF2B5EF4-FFF2-40B4-BE49-F238E27FC236}">
                  <a16:creationId xmlns:a16="http://schemas.microsoft.com/office/drawing/2014/main" id="{FC7763F2-EF20-4D24-A22C-C2B93563DE5D}"/>
                </a:ext>
              </a:extLst>
            </p:cNvPr>
            <p:cNvPicPr>
              <a:picLocks noChangeAspect="1"/>
            </p:cNvPicPr>
            <p:nvPr/>
          </p:nvPicPr>
          <p:blipFill>
            <a:blip r:embed="rId3"/>
            <a:stretch>
              <a:fillRect/>
            </a:stretch>
          </p:blipFill>
          <p:spPr>
            <a:xfrm>
              <a:off x="1182107" y="5377390"/>
              <a:ext cx="993734" cy="353599"/>
            </a:xfrm>
            <a:prstGeom prst="rect">
              <a:avLst/>
            </a:prstGeom>
          </p:spPr>
        </p:pic>
      </p:grpSp>
      <p:sp>
        <p:nvSpPr>
          <p:cNvPr id="13" name="Rectángulo redondeado 6">
            <a:extLst>
              <a:ext uri="{FF2B5EF4-FFF2-40B4-BE49-F238E27FC236}">
                <a16:creationId xmlns:a16="http://schemas.microsoft.com/office/drawing/2014/main" id="{B3F19C2C-0E67-48C7-A34D-90C9DDAD2598}"/>
              </a:ext>
            </a:extLst>
          </p:cNvPr>
          <p:cNvSpPr/>
          <p:nvPr/>
        </p:nvSpPr>
        <p:spPr>
          <a:xfrm>
            <a:off x="3890882" y="5747775"/>
            <a:ext cx="7985034" cy="611702"/>
          </a:xfrm>
          <a:prstGeom prst="roundRect">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The proposed platform must respond to the requirements that CAM tools need for monitoring risk patients</a:t>
            </a:r>
          </a:p>
        </p:txBody>
      </p:sp>
    </p:spTree>
    <p:extLst>
      <p:ext uri="{BB962C8B-B14F-4D97-AF65-F5344CB8AC3E}">
        <p14:creationId xmlns:p14="http://schemas.microsoft.com/office/powerpoint/2010/main" val="3831493107"/>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412624"/>
      </a:dk2>
      <a:lt2>
        <a:srgbClr val="E8E8E2"/>
      </a:lt2>
      <a:accent1>
        <a:srgbClr val="514AC6"/>
      </a:accent1>
      <a:accent2>
        <a:srgbClr val="763CB6"/>
      </a:accent2>
      <a:accent3>
        <a:srgbClr val="B84AC6"/>
      </a:accent3>
      <a:accent4>
        <a:srgbClr val="B4388E"/>
      </a:accent4>
      <a:accent5>
        <a:srgbClr val="C64A6C"/>
      </a:accent5>
      <a:accent6>
        <a:srgbClr val="B44938"/>
      </a:accent6>
      <a:hlink>
        <a:srgbClr val="84892D"/>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RegularSeedRightStep">
    <a:dk1>
      <a:srgbClr val="000000"/>
    </a:dk1>
    <a:lt1>
      <a:srgbClr val="FFFFFF"/>
    </a:lt1>
    <a:dk2>
      <a:srgbClr val="412624"/>
    </a:dk2>
    <a:lt2>
      <a:srgbClr val="E8E8E2"/>
    </a:lt2>
    <a:accent1>
      <a:srgbClr val="514AC6"/>
    </a:accent1>
    <a:accent2>
      <a:srgbClr val="763CB6"/>
    </a:accent2>
    <a:accent3>
      <a:srgbClr val="B84AC6"/>
    </a:accent3>
    <a:accent4>
      <a:srgbClr val="B4388E"/>
    </a:accent4>
    <a:accent5>
      <a:srgbClr val="C64A6C"/>
    </a:accent5>
    <a:accent6>
      <a:srgbClr val="B44938"/>
    </a:accent6>
    <a:hlink>
      <a:srgbClr val="84892D"/>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32</TotalTime>
  <Words>1490</Words>
  <Application>Microsoft Office PowerPoint</Application>
  <PresentationFormat>Panorámica</PresentationFormat>
  <Paragraphs>310</Paragraphs>
  <Slides>16</Slides>
  <Notes>10</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Archivo Black</vt:lpstr>
      <vt:lpstr>Arial</vt:lpstr>
      <vt:lpstr>Calibri</vt:lpstr>
      <vt:lpstr>Tw Cen MT</vt:lpstr>
      <vt:lpstr>Wingdings</vt:lpstr>
      <vt:lpstr>RetrospectVTI</vt:lpstr>
      <vt:lpstr>Risk Population Management Platform (PGPR)</vt:lpstr>
      <vt:lpstr>Presentación de PowerPoint</vt:lpstr>
      <vt:lpstr>Presentación de PowerPoint</vt:lpstr>
      <vt:lpstr>Presentación de PowerPoint</vt:lpstr>
      <vt:lpstr>Presentación de PowerPoint</vt:lpstr>
      <vt:lpstr>Presentación de PowerPoint</vt:lpstr>
      <vt:lpstr>Population risk stratification and intervention protocols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Population Management Platform (PGPR)</dc:title>
  <dc:creator>florence demmerez de charmoy</dc:creator>
  <cp:lastModifiedBy>Ramon Fernandez de Caleya Dalmau</cp:lastModifiedBy>
  <cp:revision>12</cp:revision>
  <dcterms:created xsi:type="dcterms:W3CDTF">2020-04-26T10:29:12Z</dcterms:created>
  <dcterms:modified xsi:type="dcterms:W3CDTF">2020-04-27T08:19:21Z</dcterms:modified>
</cp:coreProperties>
</file>